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notesSlides/notesSlide25.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Lst>
  <p:notesMasterIdLst>
    <p:notesMasterId r:id="rId34"/>
  </p:notesMasterIdLst>
  <p:handoutMasterIdLst>
    <p:handoutMasterId r:id="rId35"/>
  </p:handout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8" r:id="rId25"/>
    <p:sldId id="279" r:id="rId26"/>
    <p:sldId id="280" r:id="rId27"/>
    <p:sldId id="281" r:id="rId28"/>
    <p:sldId id="282" r:id="rId29"/>
    <p:sldId id="283" r:id="rId30"/>
    <p:sldId id="284" r:id="rId31"/>
    <p:sldId id="285" r:id="rId32"/>
    <p:sldId id="286" r:id="rId33"/>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9252D19-002B-4AE9-9D23-876665236BE7}" type="datetimeFigureOut">
              <a:rPr lang="fr-FR" smtClean="0"/>
              <a:pPr/>
              <a:t>24/03/2015</a:t>
            </a:fld>
            <a:endParaRPr lang="fr-FR"/>
          </a:p>
        </p:txBody>
      </p:sp>
      <p:sp>
        <p:nvSpPr>
          <p:cNvPr id="4" name="Espace réservé du pied de page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6EF7BB0-12A1-4767-8E16-CAE0BE6E71BC}"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7" name="PlaceHolder 1"/>
          <p:cNvSpPr>
            <a:spLocks noGrp="1"/>
          </p:cNvSpPr>
          <p:nvPr>
            <p:ph type="body"/>
          </p:nvPr>
        </p:nvSpPr>
        <p:spPr>
          <a:xfrm>
            <a:off x="756000" y="5078520"/>
            <a:ext cx="6047640" cy="4811040"/>
          </a:xfrm>
          <a:prstGeom prst="rect">
            <a:avLst/>
          </a:prstGeom>
        </p:spPr>
        <p:txBody>
          <a:bodyPr lIns="0" tIns="0" rIns="0" bIns="0"/>
          <a:lstStyle/>
          <a:p>
            <a:r>
              <a:rPr lang="fr-FR" sz="2000">
                <a:latin typeface="Arial"/>
              </a:rPr>
              <a:t>Cliquez pour modifier le format des notes</a:t>
            </a:r>
            <a:endParaRPr/>
          </a:p>
        </p:txBody>
      </p:sp>
      <p:sp>
        <p:nvSpPr>
          <p:cNvPr id="118" name="PlaceHolder 2"/>
          <p:cNvSpPr>
            <a:spLocks noGrp="1"/>
          </p:cNvSpPr>
          <p:nvPr>
            <p:ph type="hdr"/>
          </p:nvPr>
        </p:nvSpPr>
        <p:spPr>
          <a:xfrm>
            <a:off x="0" y="0"/>
            <a:ext cx="3280680" cy="534240"/>
          </a:xfrm>
          <a:prstGeom prst="rect">
            <a:avLst/>
          </a:prstGeom>
        </p:spPr>
        <p:txBody>
          <a:bodyPr lIns="0" tIns="0" rIns="0" bIns="0"/>
          <a:lstStyle/>
          <a:p>
            <a:r>
              <a:rPr lang="fr-FR" sz="1400">
                <a:latin typeface="Times New Roman"/>
              </a:rPr>
              <a:t>&lt;en-tête&gt;</a:t>
            </a:r>
            <a:endParaRPr/>
          </a:p>
        </p:txBody>
      </p:sp>
      <p:sp>
        <p:nvSpPr>
          <p:cNvPr id="119" name="PlaceHolder 3"/>
          <p:cNvSpPr>
            <a:spLocks noGrp="1"/>
          </p:cNvSpPr>
          <p:nvPr>
            <p:ph type="dt"/>
          </p:nvPr>
        </p:nvSpPr>
        <p:spPr>
          <a:xfrm>
            <a:off x="4278960" y="0"/>
            <a:ext cx="3280680" cy="534240"/>
          </a:xfrm>
          <a:prstGeom prst="rect">
            <a:avLst/>
          </a:prstGeom>
        </p:spPr>
        <p:txBody>
          <a:bodyPr lIns="0" tIns="0" rIns="0" bIns="0"/>
          <a:lstStyle/>
          <a:p>
            <a:pPr algn="r"/>
            <a:r>
              <a:rPr lang="fr-FR" sz="1400">
                <a:latin typeface="Times New Roman"/>
              </a:rPr>
              <a:t>&lt;date/heure&gt;</a:t>
            </a:r>
            <a:endParaRPr/>
          </a:p>
        </p:txBody>
      </p:sp>
      <p:sp>
        <p:nvSpPr>
          <p:cNvPr id="120" name="PlaceHolder 4"/>
          <p:cNvSpPr>
            <a:spLocks noGrp="1"/>
          </p:cNvSpPr>
          <p:nvPr>
            <p:ph type="ftr"/>
          </p:nvPr>
        </p:nvSpPr>
        <p:spPr>
          <a:xfrm>
            <a:off x="0" y="10157400"/>
            <a:ext cx="3280680" cy="534240"/>
          </a:xfrm>
          <a:prstGeom prst="rect">
            <a:avLst/>
          </a:prstGeom>
        </p:spPr>
        <p:txBody>
          <a:bodyPr lIns="0" tIns="0" rIns="0" bIns="0" anchor="b"/>
          <a:lstStyle/>
          <a:p>
            <a:r>
              <a:rPr lang="fr-FR" sz="1400">
                <a:latin typeface="Times New Roman"/>
              </a:rPr>
              <a:t>&lt;pied de page&gt;</a:t>
            </a:r>
            <a:endParaRPr/>
          </a:p>
        </p:txBody>
      </p:sp>
      <p:sp>
        <p:nvSpPr>
          <p:cNvPr id="121" name="PlaceHolder 5"/>
          <p:cNvSpPr>
            <a:spLocks noGrp="1"/>
          </p:cNvSpPr>
          <p:nvPr>
            <p:ph type="sldNum"/>
          </p:nvPr>
        </p:nvSpPr>
        <p:spPr>
          <a:xfrm>
            <a:off x="4278960" y="10157400"/>
            <a:ext cx="3280680" cy="534240"/>
          </a:xfrm>
          <a:prstGeom prst="rect">
            <a:avLst/>
          </a:prstGeom>
        </p:spPr>
        <p:txBody>
          <a:bodyPr lIns="0" tIns="0" rIns="0" bIns="0" anchor="b"/>
          <a:lstStyle/>
          <a:p>
            <a:pPr algn="r"/>
            <a:fld id="{3853E103-A233-4B28-ACDC-4D3288B7E4ED}" type="slidenum">
              <a:rPr lang="fr-FR" sz="1400">
                <a:latin typeface="Times New Roman"/>
              </a:rPr>
              <a:pPr algn="r"/>
              <a:t>‹N°›</a:t>
            </a:fld>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PlaceHolder 1"/>
          <p:cNvSpPr>
            <a:spLocks noGrp="1"/>
          </p:cNvSpPr>
          <p:nvPr>
            <p:ph type="body"/>
          </p:nvPr>
        </p:nvSpPr>
        <p:spPr>
          <a:xfrm>
            <a:off x="0" y="0"/>
            <a:ext cx="360" cy="360"/>
          </a:xfrm>
          <a:prstGeom prst="rect">
            <a:avLst/>
          </a:prstGeom>
        </p:spPr>
        <p:txBody>
          <a:bodyPr lIns="90000" tIns="45000" rIns="90000" bIns="45000"/>
          <a:lstStyle/>
          <a:p>
            <a:pPr>
              <a:lnSpc>
                <a:spcPct val="100000"/>
              </a:lnSpc>
            </a:pPr>
            <a:r>
              <a:rPr lang="fr-FR" sz="2000">
                <a:latin typeface="Trebuchet MS"/>
              </a:rPr>
              <a:t>Le Comité d’hygiène, de sécurité et des conditions de travail placé auprès du Centre de Gestion de la Haute-Savoie a été créé à la suite des élections professionnelles du 4 décembre 2014.</a:t>
            </a:r>
            <a:endParaRPr/>
          </a:p>
          <a:p>
            <a:pPr>
              <a:lnSpc>
                <a:spcPct val="100000"/>
              </a:lnSpc>
            </a:pPr>
            <a:endParaRPr/>
          </a:p>
        </p:txBody>
      </p:sp>
      <p:sp>
        <p:nvSpPr>
          <p:cNvPr id="224" name="CustomShape 2"/>
          <p:cNvSpPr/>
          <p:nvPr/>
        </p:nvSpPr>
        <p:spPr>
          <a:xfrm>
            <a:off x="0" y="0"/>
            <a:ext cx="360" cy="360"/>
          </a:xfrm>
          <a:prstGeom prst="rect">
            <a:avLst/>
          </a:prstGeom>
          <a:noFill/>
          <a:ln>
            <a:noFill/>
          </a:ln>
        </p:spPr>
        <p:txBody>
          <a:bodyPr lIns="90000" tIns="45000" rIns="90000" bIns="45000"/>
          <a:lstStyle/>
          <a:p>
            <a:pPr>
              <a:lnSpc>
                <a:spcPct val="100000"/>
              </a:lnSpc>
            </a:pPr>
            <a:fld id="{DC1AD1E1-92EF-4C9B-B6C0-19FE1B64A625}" type="slidenum">
              <a:rPr lang="fr-FR">
                <a:solidFill>
                  <a:srgbClr val="000000"/>
                </a:solidFill>
                <a:latin typeface="+mn-lt"/>
                <a:ea typeface="+mn-ea"/>
              </a:rPr>
              <a:pPr>
                <a:lnSpc>
                  <a:spcPct val="100000"/>
                </a:lnSpc>
              </a:pPr>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45" name="CustomShape 2"/>
          <p:cNvSpPr/>
          <p:nvPr/>
        </p:nvSpPr>
        <p:spPr>
          <a:xfrm>
            <a:off x="0" y="0"/>
            <a:ext cx="360" cy="360"/>
          </a:xfrm>
          <a:prstGeom prst="rect">
            <a:avLst/>
          </a:prstGeom>
          <a:noFill/>
          <a:ln>
            <a:noFill/>
          </a:ln>
        </p:spPr>
        <p:txBody>
          <a:bodyPr lIns="90000" tIns="45000" rIns="90000" bIns="45000"/>
          <a:lstStyle/>
          <a:p>
            <a:pPr>
              <a:lnSpc>
                <a:spcPct val="100000"/>
              </a:lnSpc>
            </a:pPr>
            <a:fld id="{F36EC420-4333-4B9D-9F98-62516DE46969}" type="slidenum">
              <a:rPr lang="fr-FR">
                <a:solidFill>
                  <a:srgbClr val="000000"/>
                </a:solidFill>
                <a:latin typeface="+mn-lt"/>
                <a:ea typeface="+mn-ea"/>
              </a:rPr>
              <a:pPr>
                <a:lnSpc>
                  <a:spcPct val="100000"/>
                </a:lnSpc>
              </a:pPr>
              <a:t>10</a:t>
            </a:fld>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47" name="CustomShape 2"/>
          <p:cNvSpPr/>
          <p:nvPr/>
        </p:nvSpPr>
        <p:spPr>
          <a:xfrm>
            <a:off x="0" y="0"/>
            <a:ext cx="360" cy="360"/>
          </a:xfrm>
          <a:prstGeom prst="rect">
            <a:avLst/>
          </a:prstGeom>
          <a:noFill/>
          <a:ln>
            <a:noFill/>
          </a:ln>
        </p:spPr>
        <p:txBody>
          <a:bodyPr lIns="90000" tIns="45000" rIns="90000" bIns="45000"/>
          <a:lstStyle/>
          <a:p>
            <a:pPr>
              <a:lnSpc>
                <a:spcPct val="100000"/>
              </a:lnSpc>
            </a:pPr>
            <a:fld id="{002EC29B-7794-4EF7-9E44-946E69C7A542}" type="slidenum">
              <a:rPr lang="fr-FR">
                <a:solidFill>
                  <a:srgbClr val="000000"/>
                </a:solidFill>
                <a:latin typeface="+mn-lt"/>
                <a:ea typeface="+mn-ea"/>
              </a:rPr>
              <a:pPr>
                <a:lnSpc>
                  <a:spcPct val="100000"/>
                </a:lnSpc>
              </a:pPr>
              <a:t>11</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49" name="CustomShape 2"/>
          <p:cNvSpPr/>
          <p:nvPr/>
        </p:nvSpPr>
        <p:spPr>
          <a:xfrm>
            <a:off x="0" y="0"/>
            <a:ext cx="360" cy="360"/>
          </a:xfrm>
          <a:prstGeom prst="rect">
            <a:avLst/>
          </a:prstGeom>
          <a:noFill/>
          <a:ln>
            <a:noFill/>
          </a:ln>
        </p:spPr>
        <p:txBody>
          <a:bodyPr lIns="90000" tIns="45000" rIns="90000" bIns="45000"/>
          <a:lstStyle/>
          <a:p>
            <a:pPr>
              <a:lnSpc>
                <a:spcPct val="100000"/>
              </a:lnSpc>
            </a:pPr>
            <a:fld id="{590961C8-22F5-4F58-BDEB-A0AAAAA00E64}" type="slidenum">
              <a:rPr lang="fr-FR">
                <a:solidFill>
                  <a:srgbClr val="000000"/>
                </a:solidFill>
                <a:latin typeface="+mn-lt"/>
                <a:ea typeface="+mn-ea"/>
              </a:rPr>
              <a:pPr>
                <a:lnSpc>
                  <a:spcPct val="100000"/>
                </a:lnSpc>
              </a:pPr>
              <a:t>12</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51" name="CustomShape 2"/>
          <p:cNvSpPr/>
          <p:nvPr/>
        </p:nvSpPr>
        <p:spPr>
          <a:xfrm>
            <a:off x="0" y="0"/>
            <a:ext cx="360" cy="360"/>
          </a:xfrm>
          <a:prstGeom prst="rect">
            <a:avLst/>
          </a:prstGeom>
          <a:noFill/>
          <a:ln>
            <a:noFill/>
          </a:ln>
        </p:spPr>
        <p:txBody>
          <a:bodyPr lIns="90000" tIns="45000" rIns="90000" bIns="45000"/>
          <a:lstStyle/>
          <a:p>
            <a:pPr>
              <a:lnSpc>
                <a:spcPct val="100000"/>
              </a:lnSpc>
            </a:pPr>
            <a:fld id="{8A008EF6-9071-4C7F-A1CF-71010DB4854B}" type="slidenum">
              <a:rPr lang="fr-FR">
                <a:solidFill>
                  <a:srgbClr val="000000"/>
                </a:solidFill>
                <a:latin typeface="+mn-lt"/>
                <a:ea typeface="+mn-ea"/>
              </a:rPr>
              <a:pPr>
                <a:lnSpc>
                  <a:spcPct val="100000"/>
                </a:lnSpc>
              </a:pPr>
              <a:t>13</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53" name="CustomShape 2"/>
          <p:cNvSpPr/>
          <p:nvPr/>
        </p:nvSpPr>
        <p:spPr>
          <a:xfrm>
            <a:off x="0" y="0"/>
            <a:ext cx="360" cy="360"/>
          </a:xfrm>
          <a:prstGeom prst="rect">
            <a:avLst/>
          </a:prstGeom>
          <a:noFill/>
          <a:ln>
            <a:noFill/>
          </a:ln>
        </p:spPr>
        <p:txBody>
          <a:bodyPr lIns="90000" tIns="45000" rIns="90000" bIns="45000"/>
          <a:lstStyle/>
          <a:p>
            <a:pPr>
              <a:lnSpc>
                <a:spcPct val="100000"/>
              </a:lnSpc>
            </a:pPr>
            <a:fld id="{8A6FDA37-98DC-4C52-B3F8-1BCA19B76727}" type="slidenum">
              <a:rPr lang="fr-FR">
                <a:solidFill>
                  <a:srgbClr val="000000"/>
                </a:solidFill>
                <a:latin typeface="+mn-lt"/>
                <a:ea typeface="+mn-ea"/>
              </a:rPr>
              <a:pPr>
                <a:lnSpc>
                  <a:spcPct val="100000"/>
                </a:lnSpc>
              </a:pPr>
              <a:t>14</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55" name="CustomShape 2"/>
          <p:cNvSpPr/>
          <p:nvPr/>
        </p:nvSpPr>
        <p:spPr>
          <a:xfrm>
            <a:off x="0" y="0"/>
            <a:ext cx="360" cy="360"/>
          </a:xfrm>
          <a:prstGeom prst="rect">
            <a:avLst/>
          </a:prstGeom>
          <a:noFill/>
          <a:ln>
            <a:noFill/>
          </a:ln>
        </p:spPr>
        <p:txBody>
          <a:bodyPr lIns="90000" tIns="45000" rIns="90000" bIns="45000"/>
          <a:lstStyle/>
          <a:p>
            <a:pPr>
              <a:lnSpc>
                <a:spcPct val="100000"/>
              </a:lnSpc>
            </a:pPr>
            <a:fld id="{30B68432-7987-4CDA-BC06-82F87A579535}" type="slidenum">
              <a:rPr lang="fr-FR">
                <a:solidFill>
                  <a:srgbClr val="000000"/>
                </a:solidFill>
                <a:latin typeface="+mn-lt"/>
                <a:ea typeface="+mn-ea"/>
              </a:rPr>
              <a:pPr>
                <a:lnSpc>
                  <a:spcPct val="100000"/>
                </a:lnSpc>
              </a:pPr>
              <a:t>15</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57" name="CustomShape 2"/>
          <p:cNvSpPr/>
          <p:nvPr/>
        </p:nvSpPr>
        <p:spPr>
          <a:xfrm>
            <a:off x="0" y="0"/>
            <a:ext cx="360" cy="360"/>
          </a:xfrm>
          <a:prstGeom prst="rect">
            <a:avLst/>
          </a:prstGeom>
          <a:noFill/>
          <a:ln>
            <a:noFill/>
          </a:ln>
        </p:spPr>
        <p:txBody>
          <a:bodyPr lIns="90000" tIns="45000" rIns="90000" bIns="45000"/>
          <a:lstStyle/>
          <a:p>
            <a:pPr>
              <a:lnSpc>
                <a:spcPct val="100000"/>
              </a:lnSpc>
            </a:pPr>
            <a:fld id="{9D745367-029A-4B74-8A36-EAD866B8022F}" type="slidenum">
              <a:rPr lang="fr-FR">
                <a:solidFill>
                  <a:srgbClr val="000000"/>
                </a:solidFill>
                <a:latin typeface="+mn-lt"/>
                <a:ea typeface="+mn-ea"/>
              </a:rPr>
              <a:pPr>
                <a:lnSpc>
                  <a:spcPct val="100000"/>
                </a:lnSpc>
              </a:pPr>
              <a:t>16</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59" name="CustomShape 2"/>
          <p:cNvSpPr/>
          <p:nvPr/>
        </p:nvSpPr>
        <p:spPr>
          <a:xfrm>
            <a:off x="0" y="0"/>
            <a:ext cx="360" cy="360"/>
          </a:xfrm>
          <a:prstGeom prst="rect">
            <a:avLst/>
          </a:prstGeom>
          <a:noFill/>
          <a:ln>
            <a:noFill/>
          </a:ln>
        </p:spPr>
        <p:txBody>
          <a:bodyPr lIns="90000" tIns="45000" rIns="90000" bIns="45000"/>
          <a:lstStyle/>
          <a:p>
            <a:pPr>
              <a:lnSpc>
                <a:spcPct val="100000"/>
              </a:lnSpc>
            </a:pPr>
            <a:fld id="{B8723AA0-E59D-49FE-9E60-B4A44C70D838}" type="slidenum">
              <a:rPr lang="fr-FR">
                <a:solidFill>
                  <a:srgbClr val="000000"/>
                </a:solidFill>
                <a:latin typeface="+mn-lt"/>
                <a:ea typeface="+mn-ea"/>
              </a:rPr>
              <a:pPr>
                <a:lnSpc>
                  <a:spcPct val="100000"/>
                </a:lnSpc>
              </a:pPr>
              <a:t>17</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61" name="CustomShape 2"/>
          <p:cNvSpPr/>
          <p:nvPr/>
        </p:nvSpPr>
        <p:spPr>
          <a:xfrm>
            <a:off x="0" y="0"/>
            <a:ext cx="360" cy="360"/>
          </a:xfrm>
          <a:prstGeom prst="rect">
            <a:avLst/>
          </a:prstGeom>
          <a:noFill/>
          <a:ln>
            <a:noFill/>
          </a:ln>
        </p:spPr>
        <p:txBody>
          <a:bodyPr lIns="90000" tIns="45000" rIns="90000" bIns="45000"/>
          <a:lstStyle/>
          <a:p>
            <a:pPr>
              <a:lnSpc>
                <a:spcPct val="100000"/>
              </a:lnSpc>
            </a:pPr>
            <a:fld id="{1BB408C1-9511-4E86-A393-39770A0BC27C}" type="slidenum">
              <a:rPr lang="fr-FR">
                <a:solidFill>
                  <a:srgbClr val="000000"/>
                </a:solidFill>
                <a:latin typeface="+mn-lt"/>
                <a:ea typeface="+mn-ea"/>
              </a:rPr>
              <a:pPr>
                <a:lnSpc>
                  <a:spcPct val="100000"/>
                </a:lnSpc>
              </a:pPr>
              <a:t>18</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 name="PlaceHolder 1"/>
          <p:cNvSpPr>
            <a:spLocks noGrp="1"/>
          </p:cNvSpPr>
          <p:nvPr>
            <p:ph type="body"/>
          </p:nvPr>
        </p:nvSpPr>
        <p:spPr>
          <a:xfrm>
            <a:off x="0" y="0"/>
            <a:ext cx="360" cy="360"/>
          </a:xfrm>
          <a:prstGeom prst="rect">
            <a:avLst/>
          </a:prstGeom>
        </p:spPr>
        <p:txBody>
          <a:bodyPr lIns="90000" tIns="45000" rIns="90000" bIns="45000"/>
          <a:lstStyle/>
          <a:p>
            <a:endParaRPr dirty="0"/>
          </a:p>
        </p:txBody>
      </p:sp>
      <p:sp>
        <p:nvSpPr>
          <p:cNvPr id="263" name="CustomShape 2"/>
          <p:cNvSpPr/>
          <p:nvPr/>
        </p:nvSpPr>
        <p:spPr>
          <a:xfrm>
            <a:off x="0" y="0"/>
            <a:ext cx="360" cy="360"/>
          </a:xfrm>
          <a:prstGeom prst="rect">
            <a:avLst/>
          </a:prstGeom>
          <a:noFill/>
          <a:ln>
            <a:noFill/>
          </a:ln>
        </p:spPr>
        <p:txBody>
          <a:bodyPr lIns="90000" tIns="45000" rIns="90000" bIns="45000"/>
          <a:lstStyle/>
          <a:p>
            <a:pPr>
              <a:lnSpc>
                <a:spcPct val="100000"/>
              </a:lnSpc>
            </a:pPr>
            <a:fld id="{3BADF9BC-2CAF-4672-BF36-300117F75501}" type="slidenum">
              <a:rPr lang="fr-FR">
                <a:solidFill>
                  <a:srgbClr val="000000"/>
                </a:solidFill>
                <a:latin typeface="+mn-lt"/>
                <a:ea typeface="+mn-ea"/>
              </a:rPr>
              <a:pPr>
                <a:lnSpc>
                  <a:spcPct val="100000"/>
                </a:lnSpc>
              </a:pPr>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PlaceHolder 1"/>
          <p:cNvSpPr>
            <a:spLocks noGrp="1"/>
          </p:cNvSpPr>
          <p:nvPr>
            <p:ph type="body"/>
          </p:nvPr>
        </p:nvSpPr>
        <p:spPr>
          <a:xfrm>
            <a:off x="756000" y="5078520"/>
            <a:ext cx="6047280" cy="4810680"/>
          </a:xfrm>
          <a:prstGeom prst="rect">
            <a:avLst/>
          </a:prstGeom>
        </p:spPr>
        <p:txBody>
          <a:bodyPr lIns="0" tIns="0" rIns="0" bIns="0"/>
          <a:lstStyle/>
          <a:p>
            <a:pPr>
              <a:lnSpc>
                <a:spcPct val="100000"/>
              </a:lnSpc>
            </a:pPr>
            <a:r>
              <a:rPr lang="fr-FR" sz="2000">
                <a:latin typeface="Trebuchet MS"/>
              </a:rPr>
              <a:t>Ces mêmes conditions de travail que le législateur est venu poser en 2012 comme </a:t>
            </a:r>
            <a:r>
              <a:rPr lang="fr-FR" sz="2000" b="1">
                <a:latin typeface="Trebuchet MS"/>
              </a:rPr>
              <a:t>champ d'investigation prioritaire pour les collectivités et le CHSCT,</a:t>
            </a:r>
            <a:r>
              <a:rPr lang="fr-FR" sz="2000">
                <a:latin typeface="Trebuchet MS"/>
              </a:rPr>
              <a:t> et qui regroupent :</a:t>
            </a:r>
            <a:endParaRPr/>
          </a:p>
          <a:p>
            <a:pPr>
              <a:lnSpc>
                <a:spcPct val="100000"/>
              </a:lnSpc>
            </a:pPr>
            <a:endParaRPr/>
          </a:p>
          <a:p>
            <a:pPr>
              <a:lnSpc>
                <a:spcPct val="100000"/>
              </a:lnSpc>
            </a:pPr>
            <a:r>
              <a:rPr lang="fr-FR" sz="2000">
                <a:latin typeface="Trebuchet MS"/>
              </a:rPr>
              <a:t>- l’organisation du travail (charge de travail, rythme, pénibilité des tâches, élargissement et enrichissement des tâches),</a:t>
            </a:r>
            <a:endParaRPr/>
          </a:p>
          <a:p>
            <a:pPr>
              <a:lnSpc>
                <a:spcPct val="100000"/>
              </a:lnSpc>
            </a:pPr>
            <a:r>
              <a:rPr lang="fr-FR" sz="2000">
                <a:latin typeface="Trebuchet MS"/>
              </a:rPr>
              <a:t>- l’environnement physique du travail (température, éclairage, aération, bruit, poussière, vibration), </a:t>
            </a:r>
            <a:endParaRPr/>
          </a:p>
          <a:p>
            <a:pPr>
              <a:lnSpc>
                <a:spcPct val="100000"/>
              </a:lnSpc>
            </a:pPr>
            <a:r>
              <a:rPr lang="fr-FR" sz="2000">
                <a:latin typeface="Trebuchet MS"/>
              </a:rPr>
              <a:t>- l’aménagement des postes de travail et leur adaptation à l’homme,</a:t>
            </a:r>
            <a:endParaRPr/>
          </a:p>
          <a:p>
            <a:pPr>
              <a:lnSpc>
                <a:spcPct val="100000"/>
              </a:lnSpc>
            </a:pPr>
            <a:r>
              <a:rPr lang="fr-FR" sz="2000">
                <a:latin typeface="Trebuchet MS"/>
              </a:rPr>
              <a:t>- la construction, l’aménagement et l'entretien des lieux de travail et leurs annexes, </a:t>
            </a:r>
            <a:endParaRPr/>
          </a:p>
          <a:p>
            <a:pPr>
              <a:lnSpc>
                <a:spcPct val="100000"/>
              </a:lnSpc>
            </a:pPr>
            <a:r>
              <a:rPr lang="fr-FR" sz="2000">
                <a:latin typeface="Trebuchet MS"/>
              </a:rPr>
              <a:t>- la durée et les horaires de travail,</a:t>
            </a:r>
            <a:endParaRPr/>
          </a:p>
          <a:p>
            <a:pPr>
              <a:lnSpc>
                <a:spcPct val="100000"/>
              </a:lnSpc>
            </a:pPr>
            <a:r>
              <a:rPr lang="fr-FR" sz="2000">
                <a:latin typeface="Trebuchet MS"/>
              </a:rPr>
              <a:t>- l’aménagement du temps de travail (travail de nuit, travail posté), </a:t>
            </a:r>
            <a:endParaRPr/>
          </a:p>
          <a:p>
            <a:pPr>
              <a:lnSpc>
                <a:spcPct val="100000"/>
              </a:lnSpc>
            </a:pPr>
            <a:r>
              <a:rPr lang="fr-FR" sz="2000">
                <a:latin typeface="Trebuchet MS"/>
              </a:rPr>
              <a:t>- les nouvelles technologies et à leurs incidences sur les conditions de travail.</a:t>
            </a:r>
            <a:endParaRPr/>
          </a:p>
          <a:p>
            <a:pPr>
              <a:lnSpc>
                <a:spcPct val="100000"/>
              </a:lnSpc>
            </a:pPr>
            <a:endParaRPr/>
          </a:p>
          <a:p>
            <a:pPr>
              <a:lnSpc>
                <a:spcPct val="100000"/>
              </a:lnSpc>
            </a:pPr>
            <a:endParaRPr/>
          </a:p>
        </p:txBody>
      </p:sp>
      <p:sp>
        <p:nvSpPr>
          <p:cNvPr id="226" name="TextShape 2"/>
          <p:cNvSpPr txBox="1"/>
          <p:nvPr/>
        </p:nvSpPr>
        <p:spPr>
          <a:xfrm>
            <a:off x="4278960" y="10157400"/>
            <a:ext cx="3280320" cy="533880"/>
          </a:xfrm>
          <a:prstGeom prst="rect">
            <a:avLst/>
          </a:prstGeom>
        </p:spPr>
        <p:txBody>
          <a:bodyPr lIns="0" tIns="0" rIns="0" bIns="0" anchor="b"/>
          <a:lstStyle/>
          <a:p>
            <a:pPr>
              <a:lnSpc>
                <a:spcPct val="100000"/>
              </a:lnSpc>
            </a:pPr>
            <a:fld id="{75AA9749-111D-4484-8F79-6AEC0A1CFB0B}" type="slidenum">
              <a:rPr lang="fr-FR" sz="1400">
                <a:solidFill>
                  <a:srgbClr val="000000"/>
                </a:solidFill>
                <a:latin typeface="Times New Roman"/>
                <a:ea typeface="Lucida Sans Unicode"/>
              </a:rPr>
              <a:pPr>
                <a:lnSpc>
                  <a:spcPct val="100000"/>
                </a:lnSpc>
              </a:pPr>
              <a:t>2</a:t>
            </a:fld>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65" name="CustomShape 2"/>
          <p:cNvSpPr/>
          <p:nvPr/>
        </p:nvSpPr>
        <p:spPr>
          <a:xfrm>
            <a:off x="0" y="0"/>
            <a:ext cx="360" cy="360"/>
          </a:xfrm>
          <a:prstGeom prst="rect">
            <a:avLst/>
          </a:prstGeom>
          <a:noFill/>
          <a:ln>
            <a:noFill/>
          </a:ln>
        </p:spPr>
        <p:txBody>
          <a:bodyPr lIns="90000" tIns="45000" rIns="90000" bIns="45000"/>
          <a:lstStyle/>
          <a:p>
            <a:pPr>
              <a:lnSpc>
                <a:spcPct val="100000"/>
              </a:lnSpc>
            </a:pPr>
            <a:fld id="{0055E4A1-B20E-4716-9DEA-9997550FDBAD}" type="slidenum">
              <a:rPr lang="fr-FR">
                <a:solidFill>
                  <a:srgbClr val="000000"/>
                </a:solidFill>
                <a:latin typeface="+mn-lt"/>
                <a:ea typeface="+mn-ea"/>
              </a:rPr>
              <a:pPr>
                <a:lnSpc>
                  <a:spcPct val="100000"/>
                </a:lnSpc>
              </a:pPr>
              <a:t>20</a:t>
            </a:fld>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67" name="CustomShape 2"/>
          <p:cNvSpPr/>
          <p:nvPr/>
        </p:nvSpPr>
        <p:spPr>
          <a:xfrm>
            <a:off x="0" y="0"/>
            <a:ext cx="360" cy="360"/>
          </a:xfrm>
          <a:prstGeom prst="rect">
            <a:avLst/>
          </a:prstGeom>
          <a:noFill/>
          <a:ln>
            <a:noFill/>
          </a:ln>
        </p:spPr>
        <p:txBody>
          <a:bodyPr lIns="90000" tIns="45000" rIns="90000" bIns="45000"/>
          <a:lstStyle/>
          <a:p>
            <a:pPr>
              <a:lnSpc>
                <a:spcPct val="100000"/>
              </a:lnSpc>
            </a:pPr>
            <a:fld id="{B367C42F-C25D-44E5-A810-E3CFF19105FF}" type="slidenum">
              <a:rPr lang="fr-FR">
                <a:solidFill>
                  <a:srgbClr val="000000"/>
                </a:solidFill>
                <a:latin typeface="+mn-lt"/>
                <a:ea typeface="+mn-ea"/>
              </a:rPr>
              <a:pPr>
                <a:lnSpc>
                  <a:spcPct val="100000"/>
                </a:lnSpc>
              </a:pPr>
              <a:t>21</a:t>
            </a:fld>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71" name="CustomShape 2"/>
          <p:cNvSpPr/>
          <p:nvPr/>
        </p:nvSpPr>
        <p:spPr>
          <a:xfrm>
            <a:off x="0" y="0"/>
            <a:ext cx="360" cy="360"/>
          </a:xfrm>
          <a:prstGeom prst="rect">
            <a:avLst/>
          </a:prstGeom>
          <a:noFill/>
          <a:ln>
            <a:noFill/>
          </a:ln>
        </p:spPr>
        <p:txBody>
          <a:bodyPr lIns="90000" tIns="45000" rIns="90000" bIns="45000"/>
          <a:lstStyle/>
          <a:p>
            <a:pPr>
              <a:lnSpc>
                <a:spcPct val="100000"/>
              </a:lnSpc>
            </a:pPr>
            <a:fld id="{BE528AD1-A0D0-499A-BC05-D7F08323D58A}" type="slidenum">
              <a:rPr lang="fr-FR">
                <a:solidFill>
                  <a:srgbClr val="000000"/>
                </a:solidFill>
                <a:latin typeface="+mn-lt"/>
                <a:ea typeface="+mn-ea"/>
              </a:rPr>
              <a:pPr>
                <a:lnSpc>
                  <a:spcPct val="100000"/>
                </a:lnSpc>
              </a:pPr>
              <a:t>22</a:t>
            </a:fld>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73" name="CustomShape 2"/>
          <p:cNvSpPr/>
          <p:nvPr/>
        </p:nvSpPr>
        <p:spPr>
          <a:xfrm>
            <a:off x="0" y="0"/>
            <a:ext cx="360" cy="360"/>
          </a:xfrm>
          <a:prstGeom prst="rect">
            <a:avLst/>
          </a:prstGeom>
          <a:noFill/>
          <a:ln>
            <a:noFill/>
          </a:ln>
        </p:spPr>
        <p:txBody>
          <a:bodyPr lIns="90000" tIns="45000" rIns="90000" bIns="45000"/>
          <a:lstStyle/>
          <a:p>
            <a:pPr>
              <a:lnSpc>
                <a:spcPct val="100000"/>
              </a:lnSpc>
            </a:pPr>
            <a:fld id="{B124511E-98D5-4766-A5E0-1902A6F38D00}" type="slidenum">
              <a:rPr lang="fr-FR">
                <a:solidFill>
                  <a:srgbClr val="000000"/>
                </a:solidFill>
                <a:latin typeface="+mn-lt"/>
                <a:ea typeface="+mn-ea"/>
              </a:rPr>
              <a:pPr>
                <a:lnSpc>
                  <a:spcPct val="100000"/>
                </a:lnSpc>
              </a:pPr>
              <a:t>23</a:t>
            </a:fld>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75" name="CustomShape 2"/>
          <p:cNvSpPr/>
          <p:nvPr/>
        </p:nvSpPr>
        <p:spPr>
          <a:xfrm>
            <a:off x="0" y="0"/>
            <a:ext cx="360" cy="360"/>
          </a:xfrm>
          <a:prstGeom prst="rect">
            <a:avLst/>
          </a:prstGeom>
          <a:noFill/>
          <a:ln>
            <a:noFill/>
          </a:ln>
        </p:spPr>
        <p:txBody>
          <a:bodyPr lIns="90000" tIns="45000" rIns="90000" bIns="45000"/>
          <a:lstStyle/>
          <a:p>
            <a:pPr>
              <a:lnSpc>
                <a:spcPct val="100000"/>
              </a:lnSpc>
            </a:pPr>
            <a:fld id="{E7C2333F-CB01-46A6-873B-D5F200A21A83}" type="slidenum">
              <a:rPr lang="fr-FR">
                <a:solidFill>
                  <a:srgbClr val="000000"/>
                </a:solidFill>
                <a:latin typeface="+mn-lt"/>
                <a:ea typeface="+mn-ea"/>
              </a:rPr>
              <a:pPr>
                <a:lnSpc>
                  <a:spcPct val="100000"/>
                </a:lnSpc>
              </a:pPr>
              <a:t>24</a:t>
            </a:fld>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77" name="CustomShape 2"/>
          <p:cNvSpPr/>
          <p:nvPr/>
        </p:nvSpPr>
        <p:spPr>
          <a:xfrm>
            <a:off x="0" y="0"/>
            <a:ext cx="360" cy="360"/>
          </a:xfrm>
          <a:prstGeom prst="rect">
            <a:avLst/>
          </a:prstGeom>
          <a:noFill/>
          <a:ln>
            <a:noFill/>
          </a:ln>
        </p:spPr>
        <p:txBody>
          <a:bodyPr lIns="90000" tIns="45000" rIns="90000" bIns="45000"/>
          <a:lstStyle/>
          <a:p>
            <a:pPr>
              <a:lnSpc>
                <a:spcPct val="100000"/>
              </a:lnSpc>
            </a:pPr>
            <a:fld id="{67D38054-59F7-44F0-86FF-873DBB317744}" type="slidenum">
              <a:rPr lang="fr-FR">
                <a:solidFill>
                  <a:srgbClr val="000000"/>
                </a:solidFill>
                <a:latin typeface="+mn-lt"/>
                <a:ea typeface="+mn-ea"/>
              </a:rPr>
              <a:pPr>
                <a:lnSpc>
                  <a:spcPct val="100000"/>
                </a:lnSpc>
              </a:pPr>
              <a:t>25</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79" name="CustomShape 2"/>
          <p:cNvSpPr/>
          <p:nvPr/>
        </p:nvSpPr>
        <p:spPr>
          <a:xfrm>
            <a:off x="0" y="0"/>
            <a:ext cx="360" cy="360"/>
          </a:xfrm>
          <a:prstGeom prst="rect">
            <a:avLst/>
          </a:prstGeom>
          <a:noFill/>
          <a:ln>
            <a:noFill/>
          </a:ln>
        </p:spPr>
        <p:txBody>
          <a:bodyPr lIns="90000" tIns="45000" rIns="90000" bIns="45000"/>
          <a:lstStyle/>
          <a:p>
            <a:pPr>
              <a:lnSpc>
                <a:spcPct val="100000"/>
              </a:lnSpc>
            </a:pPr>
            <a:fld id="{B8AC81D7-C775-4DFD-9C18-D51210F2761B}" type="slidenum">
              <a:rPr lang="fr-FR">
                <a:solidFill>
                  <a:srgbClr val="000000"/>
                </a:solidFill>
                <a:latin typeface="+mn-lt"/>
                <a:ea typeface="+mn-ea"/>
              </a:rPr>
              <a:pPr>
                <a:lnSpc>
                  <a:spcPct val="100000"/>
                </a:lnSpc>
              </a:pPr>
              <a:t>26</a:t>
            </a:fld>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PlaceHolder 1"/>
          <p:cNvSpPr>
            <a:spLocks noGrp="1"/>
          </p:cNvSpPr>
          <p:nvPr>
            <p:ph type="body"/>
          </p:nvPr>
        </p:nvSpPr>
        <p:spPr>
          <a:xfrm>
            <a:off x="0" y="0"/>
            <a:ext cx="360" cy="360"/>
          </a:xfrm>
          <a:prstGeom prst="rect">
            <a:avLst/>
          </a:prstGeom>
        </p:spPr>
        <p:txBody>
          <a:bodyPr lIns="90000" tIns="45000" rIns="90000" bIns="45000"/>
          <a:lstStyle/>
          <a:p>
            <a:r>
              <a:rPr lang="fr-FR" sz="2000" dirty="0">
                <a:latin typeface="Arial"/>
              </a:rPr>
              <a:t> Cette cellule regroupera les compétences requises au sein du Centre de Gestion :</a:t>
            </a:r>
            <a:endParaRPr dirty="0"/>
          </a:p>
          <a:p>
            <a:r>
              <a:rPr lang="fr-FR" sz="2000" dirty="0">
                <a:latin typeface="Arial"/>
              </a:rPr>
              <a:t>- Mme </a:t>
            </a:r>
            <a:r>
              <a:rPr lang="fr-FR" sz="2000" dirty="0" smtClean="0">
                <a:latin typeface="Arial"/>
              </a:rPr>
              <a:t>Marie-Dominique PETITPAS </a:t>
            </a:r>
            <a:r>
              <a:rPr lang="fr-FR" sz="2000" dirty="0">
                <a:latin typeface="Arial"/>
              </a:rPr>
              <a:t>et Mme Caroline BANNERY, pour le pôle Carrières,</a:t>
            </a:r>
            <a:endParaRPr dirty="0"/>
          </a:p>
          <a:p>
            <a:r>
              <a:rPr lang="fr-FR" sz="2000" dirty="0">
                <a:latin typeface="Arial"/>
              </a:rPr>
              <a:t>- Le Dr Blandine POULET, Médecin de prévention et Directrice du pôle Santé au travail</a:t>
            </a:r>
            <a:endParaRPr dirty="0"/>
          </a:p>
          <a:p>
            <a:r>
              <a:rPr lang="fr-FR" sz="2000" dirty="0">
                <a:latin typeface="Arial"/>
              </a:rPr>
              <a:t>- M. Nicolas DELUGIN, ACFI, et Mme Aude PASTOR, pour le service Prévention.</a:t>
            </a:r>
            <a:endParaRPr dirty="0"/>
          </a:p>
          <a:p>
            <a:endParaRPr dirty="0"/>
          </a:p>
        </p:txBody>
      </p:sp>
      <p:sp>
        <p:nvSpPr>
          <p:cNvPr id="281" name="CustomShape 2"/>
          <p:cNvSpPr/>
          <p:nvPr/>
        </p:nvSpPr>
        <p:spPr>
          <a:xfrm>
            <a:off x="0" y="0"/>
            <a:ext cx="360" cy="360"/>
          </a:xfrm>
          <a:prstGeom prst="rect">
            <a:avLst/>
          </a:prstGeom>
          <a:noFill/>
          <a:ln>
            <a:noFill/>
          </a:ln>
        </p:spPr>
        <p:txBody>
          <a:bodyPr lIns="90000" tIns="45000" rIns="90000" bIns="45000"/>
          <a:lstStyle/>
          <a:p>
            <a:pPr>
              <a:lnSpc>
                <a:spcPct val="100000"/>
              </a:lnSpc>
            </a:pPr>
            <a:fld id="{2BA7F072-E07B-4EEF-857B-089D0A72DF1F}" type="slidenum">
              <a:rPr lang="fr-FR">
                <a:solidFill>
                  <a:srgbClr val="000000"/>
                </a:solidFill>
                <a:latin typeface="+mn-lt"/>
                <a:ea typeface="+mn-ea"/>
              </a:rPr>
              <a:pPr>
                <a:lnSpc>
                  <a:spcPct val="100000"/>
                </a:lnSpc>
              </a:pPr>
              <a:t>27</a:t>
            </a:fld>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83" name="CustomShape 2"/>
          <p:cNvSpPr/>
          <p:nvPr/>
        </p:nvSpPr>
        <p:spPr>
          <a:xfrm>
            <a:off x="0" y="0"/>
            <a:ext cx="360" cy="360"/>
          </a:xfrm>
          <a:prstGeom prst="rect">
            <a:avLst/>
          </a:prstGeom>
          <a:noFill/>
          <a:ln>
            <a:noFill/>
          </a:ln>
        </p:spPr>
        <p:txBody>
          <a:bodyPr lIns="90000" tIns="45000" rIns="90000" bIns="45000"/>
          <a:lstStyle/>
          <a:p>
            <a:pPr>
              <a:lnSpc>
                <a:spcPct val="100000"/>
              </a:lnSpc>
            </a:pPr>
            <a:fld id="{0E3EE498-C9B4-498A-92CC-F09A82DD50ED}" type="slidenum">
              <a:rPr lang="fr-FR">
                <a:solidFill>
                  <a:srgbClr val="000000"/>
                </a:solidFill>
                <a:latin typeface="+mn-lt"/>
                <a:ea typeface="+mn-ea"/>
              </a:rPr>
              <a:pPr>
                <a:lnSpc>
                  <a:spcPct val="100000"/>
                </a:lnSpc>
              </a:pPr>
              <a:t>28</a:t>
            </a:fld>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85" name="CustomShape 2"/>
          <p:cNvSpPr/>
          <p:nvPr/>
        </p:nvSpPr>
        <p:spPr>
          <a:xfrm>
            <a:off x="0" y="0"/>
            <a:ext cx="360" cy="360"/>
          </a:xfrm>
          <a:prstGeom prst="rect">
            <a:avLst/>
          </a:prstGeom>
          <a:noFill/>
          <a:ln>
            <a:noFill/>
          </a:ln>
        </p:spPr>
        <p:txBody>
          <a:bodyPr lIns="90000" tIns="45000" rIns="90000" bIns="45000"/>
          <a:lstStyle/>
          <a:p>
            <a:pPr>
              <a:lnSpc>
                <a:spcPct val="100000"/>
              </a:lnSpc>
            </a:pPr>
            <a:fld id="{FC4E9680-F0D2-447E-A577-3699D70A470D}" type="slidenum">
              <a:rPr lang="fr-FR">
                <a:solidFill>
                  <a:srgbClr val="000000"/>
                </a:solidFill>
                <a:latin typeface="+mn-lt"/>
                <a:ea typeface="+mn-ea"/>
              </a:rPr>
              <a:pPr>
                <a:lnSpc>
                  <a:spcPct val="100000"/>
                </a:lnSpc>
              </a:pPr>
              <a:t>29</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28" name="CustomShape 2"/>
          <p:cNvSpPr/>
          <p:nvPr/>
        </p:nvSpPr>
        <p:spPr>
          <a:xfrm>
            <a:off x="0" y="0"/>
            <a:ext cx="360" cy="360"/>
          </a:xfrm>
          <a:prstGeom prst="rect">
            <a:avLst/>
          </a:prstGeom>
          <a:noFill/>
          <a:ln>
            <a:noFill/>
          </a:ln>
        </p:spPr>
        <p:txBody>
          <a:bodyPr lIns="90000" tIns="45000" rIns="90000" bIns="45000"/>
          <a:lstStyle/>
          <a:p>
            <a:pPr>
              <a:lnSpc>
                <a:spcPct val="100000"/>
              </a:lnSpc>
            </a:pPr>
            <a:fld id="{09E26854-AA91-422A-B3FD-DBFC7E06515B}" type="slidenum">
              <a:rPr lang="fr-FR">
                <a:solidFill>
                  <a:srgbClr val="000000"/>
                </a:solidFill>
                <a:latin typeface="+mn-lt"/>
                <a:ea typeface="+mn-ea"/>
              </a:rPr>
              <a:pPr>
                <a:lnSpc>
                  <a:spcPct val="100000"/>
                </a:lnSpc>
              </a:pPr>
              <a:t>3</a:t>
            </a:fld>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87" name="CustomShape 2"/>
          <p:cNvSpPr/>
          <p:nvPr/>
        </p:nvSpPr>
        <p:spPr>
          <a:xfrm>
            <a:off x="0" y="0"/>
            <a:ext cx="360" cy="360"/>
          </a:xfrm>
          <a:prstGeom prst="rect">
            <a:avLst/>
          </a:prstGeom>
          <a:noFill/>
          <a:ln>
            <a:noFill/>
          </a:ln>
        </p:spPr>
        <p:txBody>
          <a:bodyPr lIns="90000" tIns="45000" rIns="90000" bIns="45000"/>
          <a:lstStyle/>
          <a:p>
            <a:pPr>
              <a:lnSpc>
                <a:spcPct val="100000"/>
              </a:lnSpc>
            </a:pPr>
            <a:fld id="{8E9914B8-82D9-4676-B6D2-66B1BDE0AD6C}" type="slidenum">
              <a:rPr lang="fr-FR">
                <a:solidFill>
                  <a:srgbClr val="000000"/>
                </a:solidFill>
                <a:latin typeface="+mn-lt"/>
                <a:ea typeface="+mn-ea"/>
              </a:rPr>
              <a:pPr>
                <a:lnSpc>
                  <a:spcPct val="100000"/>
                </a:lnSpc>
              </a:pPr>
              <a:t>30</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30" name="CustomShape 2"/>
          <p:cNvSpPr/>
          <p:nvPr/>
        </p:nvSpPr>
        <p:spPr>
          <a:xfrm>
            <a:off x="0" y="0"/>
            <a:ext cx="360" cy="360"/>
          </a:xfrm>
          <a:prstGeom prst="rect">
            <a:avLst/>
          </a:prstGeom>
          <a:noFill/>
          <a:ln>
            <a:noFill/>
          </a:ln>
        </p:spPr>
        <p:txBody>
          <a:bodyPr lIns="90000" tIns="45000" rIns="90000" bIns="45000"/>
          <a:lstStyle/>
          <a:p>
            <a:pPr>
              <a:lnSpc>
                <a:spcPct val="100000"/>
              </a:lnSpc>
            </a:pPr>
            <a:fld id="{CDC8CE80-64AB-4895-82B2-663E338860F7}" type="slidenum">
              <a:rPr lang="fr-FR">
                <a:solidFill>
                  <a:srgbClr val="000000"/>
                </a:solidFill>
                <a:latin typeface="+mn-lt"/>
                <a:ea typeface="+mn-ea"/>
              </a:rPr>
              <a:pPr>
                <a:lnSpc>
                  <a:spcPct val="100000"/>
                </a:lnSpc>
              </a:pPr>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32" name="CustomShape 2"/>
          <p:cNvSpPr/>
          <p:nvPr/>
        </p:nvSpPr>
        <p:spPr>
          <a:xfrm>
            <a:off x="0" y="0"/>
            <a:ext cx="360" cy="360"/>
          </a:xfrm>
          <a:prstGeom prst="rect">
            <a:avLst/>
          </a:prstGeom>
          <a:noFill/>
          <a:ln>
            <a:noFill/>
          </a:ln>
        </p:spPr>
        <p:txBody>
          <a:bodyPr lIns="90000" tIns="45000" rIns="90000" bIns="45000"/>
          <a:lstStyle/>
          <a:p>
            <a:pPr>
              <a:lnSpc>
                <a:spcPct val="100000"/>
              </a:lnSpc>
            </a:pPr>
            <a:fld id="{781A2255-F36D-49BC-8790-BC16F4B05A45}" type="slidenum">
              <a:rPr lang="fr-FR">
                <a:solidFill>
                  <a:srgbClr val="000000"/>
                </a:solidFill>
                <a:latin typeface="+mn-lt"/>
                <a:ea typeface="+mn-ea"/>
              </a:rPr>
              <a:pPr>
                <a:lnSpc>
                  <a:spcPct val="100000"/>
                </a:lnSpc>
              </a:pPr>
              <a:t>5</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34" name="CustomShape 2"/>
          <p:cNvSpPr/>
          <p:nvPr/>
        </p:nvSpPr>
        <p:spPr>
          <a:xfrm>
            <a:off x="0" y="0"/>
            <a:ext cx="360" cy="360"/>
          </a:xfrm>
          <a:prstGeom prst="rect">
            <a:avLst/>
          </a:prstGeom>
          <a:noFill/>
          <a:ln>
            <a:noFill/>
          </a:ln>
        </p:spPr>
        <p:txBody>
          <a:bodyPr lIns="90000" tIns="45000" rIns="90000" bIns="45000"/>
          <a:lstStyle/>
          <a:p>
            <a:pPr>
              <a:lnSpc>
                <a:spcPct val="100000"/>
              </a:lnSpc>
            </a:pPr>
            <a:fld id="{972AF1FC-BAFB-4606-ADA9-475E5F28A632}" type="slidenum">
              <a:rPr lang="fr-FR">
                <a:solidFill>
                  <a:srgbClr val="000000"/>
                </a:solidFill>
                <a:latin typeface="+mn-lt"/>
                <a:ea typeface="+mn-ea"/>
              </a:rPr>
              <a:pPr>
                <a:lnSpc>
                  <a:spcPct val="100000"/>
                </a:lnSpc>
              </a:pPr>
              <a:t>6</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36" name="CustomShape 2"/>
          <p:cNvSpPr/>
          <p:nvPr/>
        </p:nvSpPr>
        <p:spPr>
          <a:xfrm>
            <a:off x="0" y="0"/>
            <a:ext cx="360" cy="360"/>
          </a:xfrm>
          <a:prstGeom prst="rect">
            <a:avLst/>
          </a:prstGeom>
          <a:noFill/>
          <a:ln>
            <a:noFill/>
          </a:ln>
        </p:spPr>
        <p:txBody>
          <a:bodyPr lIns="90000" tIns="45000" rIns="90000" bIns="45000"/>
          <a:lstStyle/>
          <a:p>
            <a:pPr>
              <a:lnSpc>
                <a:spcPct val="100000"/>
              </a:lnSpc>
            </a:pPr>
            <a:fld id="{0AB891FC-7116-43B2-8D9D-C1022CF44185}" type="slidenum">
              <a:rPr lang="fr-FR">
                <a:solidFill>
                  <a:srgbClr val="000000"/>
                </a:solidFill>
                <a:latin typeface="+mn-lt"/>
                <a:ea typeface="+mn-ea"/>
              </a:rPr>
              <a:pPr>
                <a:lnSpc>
                  <a:spcPct val="100000"/>
                </a:lnSpc>
              </a:pPr>
              <a:t>7</a:t>
            </a:fld>
            <a:endParaRPr/>
          </a:p>
        </p:txBody>
      </p:sp>
      <p:sp>
        <p:nvSpPr>
          <p:cNvPr id="237" name="CustomShape 3"/>
          <p:cNvSpPr/>
          <p:nvPr/>
        </p:nvSpPr>
        <p:spPr>
          <a:xfrm>
            <a:off x="1080000" y="4500000"/>
            <a:ext cx="5399640" cy="4859640"/>
          </a:xfrm>
          <a:prstGeom prst="rect">
            <a:avLst/>
          </a:prstGeom>
          <a:noFill/>
          <a:ln>
            <a:noFill/>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39" name="CustomShape 2"/>
          <p:cNvSpPr/>
          <p:nvPr/>
        </p:nvSpPr>
        <p:spPr>
          <a:xfrm>
            <a:off x="0" y="0"/>
            <a:ext cx="360" cy="360"/>
          </a:xfrm>
          <a:prstGeom prst="rect">
            <a:avLst/>
          </a:prstGeom>
          <a:noFill/>
          <a:ln>
            <a:noFill/>
          </a:ln>
        </p:spPr>
        <p:txBody>
          <a:bodyPr lIns="90000" tIns="45000" rIns="90000" bIns="45000"/>
          <a:lstStyle/>
          <a:p>
            <a:pPr>
              <a:lnSpc>
                <a:spcPct val="100000"/>
              </a:lnSpc>
            </a:pPr>
            <a:fld id="{E1A7C2EF-67E1-49C0-BC3D-E41D77D37167}" type="slidenum">
              <a:rPr lang="fr-FR">
                <a:solidFill>
                  <a:srgbClr val="000000"/>
                </a:solidFill>
                <a:latin typeface="+mn-lt"/>
                <a:ea typeface="+mn-ea"/>
              </a:rPr>
              <a:pPr>
                <a:lnSpc>
                  <a:spcPct val="100000"/>
                </a:lnSpc>
              </a:pPr>
              <a:t>8</a:t>
            </a:fld>
            <a:endParaRPr/>
          </a:p>
        </p:txBody>
      </p:sp>
      <p:sp>
        <p:nvSpPr>
          <p:cNvPr id="240" name="CustomShape 3"/>
          <p:cNvSpPr/>
          <p:nvPr/>
        </p:nvSpPr>
        <p:spPr>
          <a:xfrm>
            <a:off x="1080000" y="4500000"/>
            <a:ext cx="5399640" cy="4859640"/>
          </a:xfrm>
          <a:prstGeom prst="rect">
            <a:avLst/>
          </a:prstGeom>
          <a:noFill/>
          <a:ln>
            <a:noFill/>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PlaceHolder 1"/>
          <p:cNvSpPr>
            <a:spLocks noGrp="1"/>
          </p:cNvSpPr>
          <p:nvPr>
            <p:ph type="body"/>
          </p:nvPr>
        </p:nvSpPr>
        <p:spPr>
          <a:xfrm>
            <a:off x="0" y="0"/>
            <a:ext cx="360" cy="360"/>
          </a:xfrm>
          <a:prstGeom prst="rect">
            <a:avLst/>
          </a:prstGeom>
        </p:spPr>
        <p:txBody>
          <a:bodyPr lIns="90000" tIns="45000" rIns="90000" bIns="45000"/>
          <a:lstStyle/>
          <a:p>
            <a:endParaRPr/>
          </a:p>
        </p:txBody>
      </p:sp>
      <p:sp>
        <p:nvSpPr>
          <p:cNvPr id="242" name="CustomShape 2"/>
          <p:cNvSpPr/>
          <p:nvPr/>
        </p:nvSpPr>
        <p:spPr>
          <a:xfrm>
            <a:off x="0" y="0"/>
            <a:ext cx="360" cy="360"/>
          </a:xfrm>
          <a:prstGeom prst="rect">
            <a:avLst/>
          </a:prstGeom>
          <a:noFill/>
          <a:ln>
            <a:noFill/>
          </a:ln>
        </p:spPr>
        <p:txBody>
          <a:bodyPr lIns="90000" tIns="45000" rIns="90000" bIns="45000"/>
          <a:lstStyle/>
          <a:p>
            <a:pPr>
              <a:lnSpc>
                <a:spcPct val="100000"/>
              </a:lnSpc>
            </a:pPr>
            <a:fld id="{17361A65-9360-4ECB-991B-DFCFC9B6A91C}" type="slidenum">
              <a:rPr lang="fr-FR">
                <a:solidFill>
                  <a:srgbClr val="000000"/>
                </a:solidFill>
                <a:latin typeface="+mn-lt"/>
                <a:ea typeface="+mn-ea"/>
              </a:rPr>
              <a:pPr>
                <a:lnSpc>
                  <a:spcPct val="100000"/>
                </a:lnSpc>
              </a:pPr>
              <a:t>9</a:t>
            </a:fld>
            <a:endParaRPr/>
          </a:p>
        </p:txBody>
      </p:sp>
      <p:sp>
        <p:nvSpPr>
          <p:cNvPr id="243" name="CustomShape 3"/>
          <p:cNvSpPr/>
          <p:nvPr/>
        </p:nvSpPr>
        <p:spPr>
          <a:xfrm>
            <a:off x="1080000" y="4500000"/>
            <a:ext cx="5399640" cy="4859640"/>
          </a:xfrm>
          <a:prstGeom prst="rect">
            <a:avLst/>
          </a:pr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7"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28"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0"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31"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32"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33"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35"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36"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37" name="Image 36"/>
          <p:cNvPicPr/>
          <p:nvPr/>
        </p:nvPicPr>
        <p:blipFill>
          <a:blip r:embed="rId2" cstate="print"/>
          <a:stretch>
            <a:fillRect/>
          </a:stretch>
        </p:blipFill>
        <p:spPr>
          <a:xfrm>
            <a:off x="2079000" y="1604520"/>
            <a:ext cx="4984920" cy="3977280"/>
          </a:xfrm>
          <a:prstGeom prst="rect">
            <a:avLst/>
          </a:prstGeom>
          <a:ln>
            <a:noFill/>
          </a:ln>
        </p:spPr>
      </p:pic>
      <p:pic>
        <p:nvPicPr>
          <p:cNvPr id="38" name="Image 37"/>
          <p:cNvPicPr/>
          <p:nvPr/>
        </p:nvPicPr>
        <p:blipFill>
          <a:blip r:embed="rId2" cstate="print"/>
          <a:stretch>
            <a:fillRect/>
          </a:stretch>
        </p:blipFill>
        <p:spPr>
          <a:xfrm>
            <a:off x="2079000" y="1604520"/>
            <a:ext cx="4984920" cy="3977280"/>
          </a:xfrm>
          <a:prstGeom prst="rect">
            <a:avLst/>
          </a:prstGeom>
          <a:ln>
            <a:noFill/>
          </a:ln>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5"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7"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4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0"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1"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52"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54"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55"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56"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5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5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0"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2"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63"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64"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6"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67"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69"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7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71"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72"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74"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75"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76" name="Image 75"/>
          <p:cNvPicPr/>
          <p:nvPr/>
        </p:nvPicPr>
        <p:blipFill>
          <a:blip r:embed="rId2" cstate="print"/>
          <a:stretch>
            <a:fillRect/>
          </a:stretch>
        </p:blipFill>
        <p:spPr>
          <a:xfrm>
            <a:off x="2079000" y="1604520"/>
            <a:ext cx="4984920" cy="3977280"/>
          </a:xfrm>
          <a:prstGeom prst="rect">
            <a:avLst/>
          </a:prstGeom>
          <a:ln>
            <a:noFill/>
          </a:ln>
        </p:spPr>
      </p:pic>
      <p:pic>
        <p:nvPicPr>
          <p:cNvPr id="77" name="Image 76"/>
          <p:cNvPicPr/>
          <p:nvPr/>
        </p:nvPicPr>
        <p:blipFill>
          <a:blip r:embed="rId2" cstate="print"/>
          <a:stretch>
            <a:fillRect/>
          </a:stretch>
        </p:blipFill>
        <p:spPr>
          <a:xfrm>
            <a:off x="2079000" y="1604520"/>
            <a:ext cx="4984920" cy="3977280"/>
          </a:xfrm>
          <a:prstGeom prst="rect">
            <a:avLst/>
          </a:prstGeom>
          <a:ln>
            <a:noFill/>
          </a:ln>
        </p:spPr>
      </p:pic>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83"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4" name="PlaceHolder 2"/>
          <p:cNvSpPr>
            <a:spLocks noGrp="1"/>
          </p:cNvSpPr>
          <p:nvPr>
            <p:ph type="subTitle"/>
          </p:nvPr>
        </p:nvSpPr>
        <p:spPr>
          <a:xfrm>
            <a:off x="457200" y="1604520"/>
            <a:ext cx="8229240" cy="3977640"/>
          </a:xfrm>
          <a:prstGeom prst="rect">
            <a:avLst/>
          </a:prstGeom>
        </p:spPr>
        <p:txBody>
          <a:bodyPr lIns="0" tIns="0" rIns="0" bIns="0" anchor="ctr"/>
          <a:lstStyle/>
          <a:p>
            <a:pPr algn="ctr"/>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6"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8"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89"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0"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8" name="PlaceHolder 2"/>
          <p:cNvSpPr>
            <a:spLocks noGrp="1"/>
          </p:cNvSpPr>
          <p:nvPr>
            <p:ph type="body"/>
          </p:nvPr>
        </p:nvSpPr>
        <p:spPr>
          <a:xfrm>
            <a:off x="457200" y="1604520"/>
            <a:ext cx="8229240" cy="3977280"/>
          </a:xfrm>
          <a:prstGeom prst="rect">
            <a:avLst/>
          </a:prstGeom>
        </p:spPr>
        <p:txBody>
          <a:bodyPr lIns="0" tIns="0" rIns="0" bIns="0"/>
          <a:lstStyle/>
          <a:p>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91"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9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9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94"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95"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6"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97"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98"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99"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01"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2"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03"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05" name="PlaceHolder 2"/>
          <p:cNvSpPr>
            <a:spLocks noGrp="1"/>
          </p:cNvSpPr>
          <p:nvPr>
            <p:ph type="body"/>
          </p:nvPr>
        </p:nvSpPr>
        <p:spPr>
          <a:xfrm>
            <a:off x="457200" y="1604520"/>
            <a:ext cx="8229240" cy="1896840"/>
          </a:xfrm>
          <a:prstGeom prst="rect">
            <a:avLst/>
          </a:prstGeom>
        </p:spPr>
        <p:txBody>
          <a:bodyPr lIns="0" tIns="0" rIns="0" bIns="0"/>
          <a:lstStyle/>
          <a:p>
            <a:endParaRPr/>
          </a:p>
        </p:txBody>
      </p:sp>
      <p:sp>
        <p:nvSpPr>
          <p:cNvPr id="106" name="PlaceHolder 3"/>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08"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09"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110" name="PlaceHolder 4"/>
          <p:cNvSpPr>
            <a:spLocks noGrp="1"/>
          </p:cNvSpPr>
          <p:nvPr>
            <p:ph type="body"/>
          </p:nvPr>
        </p:nvSpPr>
        <p:spPr>
          <a:xfrm>
            <a:off x="4674240" y="3682080"/>
            <a:ext cx="4015800" cy="1896840"/>
          </a:xfrm>
          <a:prstGeom prst="rect">
            <a:avLst/>
          </a:prstGeom>
        </p:spPr>
        <p:txBody>
          <a:bodyPr lIns="0" tIns="0" rIns="0" bIns="0"/>
          <a:lstStyle/>
          <a:p>
            <a:endParaRPr/>
          </a:p>
        </p:txBody>
      </p:sp>
      <p:sp>
        <p:nvSpPr>
          <p:cNvPr id="111" name="PlaceHolder 5"/>
          <p:cNvSpPr>
            <a:spLocks noGrp="1"/>
          </p:cNvSpPr>
          <p:nvPr>
            <p:ph type="body"/>
          </p:nvPr>
        </p:nvSpPr>
        <p:spPr>
          <a:xfrm>
            <a:off x="457200" y="3682080"/>
            <a:ext cx="4015800" cy="1896840"/>
          </a:xfrm>
          <a:prstGeom prst="rect">
            <a:avLst/>
          </a:prstGeom>
        </p:spPr>
        <p:txBody>
          <a:bodyPr lIns="0" tIns="0" rIns="0" bIns="0"/>
          <a:lstStyle/>
          <a:p>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1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13" name="PlaceHolder 2"/>
          <p:cNvSpPr>
            <a:spLocks noGrp="1"/>
          </p:cNvSpPr>
          <p:nvPr>
            <p:ph type="body"/>
          </p:nvPr>
        </p:nvSpPr>
        <p:spPr>
          <a:xfrm>
            <a:off x="457200" y="1604520"/>
            <a:ext cx="8229240" cy="3977280"/>
          </a:xfrm>
          <a:prstGeom prst="rect">
            <a:avLst/>
          </a:prstGeom>
        </p:spPr>
        <p:txBody>
          <a:bodyPr lIns="0" tIns="0" rIns="0" bIns="0"/>
          <a:lstStyle/>
          <a:p>
            <a:endParaRPr/>
          </a:p>
        </p:txBody>
      </p:sp>
      <p:sp>
        <p:nvSpPr>
          <p:cNvPr id="114" name="PlaceHolder 3"/>
          <p:cNvSpPr>
            <a:spLocks noGrp="1"/>
          </p:cNvSpPr>
          <p:nvPr>
            <p:ph type="body"/>
          </p:nvPr>
        </p:nvSpPr>
        <p:spPr>
          <a:xfrm>
            <a:off x="457200" y="1604520"/>
            <a:ext cx="8229240" cy="3977280"/>
          </a:xfrm>
          <a:prstGeom prst="rect">
            <a:avLst/>
          </a:prstGeom>
        </p:spPr>
        <p:txBody>
          <a:bodyPr lIns="0" tIns="0" rIns="0" bIns="0"/>
          <a:lstStyle/>
          <a:p>
            <a:endParaRPr/>
          </a:p>
        </p:txBody>
      </p:sp>
      <p:pic>
        <p:nvPicPr>
          <p:cNvPr id="115" name="Image 114"/>
          <p:cNvPicPr/>
          <p:nvPr/>
        </p:nvPicPr>
        <p:blipFill>
          <a:blip r:embed="rId2" cstate="print"/>
          <a:stretch>
            <a:fillRect/>
          </a:stretch>
        </p:blipFill>
        <p:spPr>
          <a:xfrm>
            <a:off x="2079000" y="1604520"/>
            <a:ext cx="4984920" cy="3977280"/>
          </a:xfrm>
          <a:prstGeom prst="rect">
            <a:avLst/>
          </a:prstGeom>
          <a:ln>
            <a:noFill/>
          </a:ln>
        </p:spPr>
      </p:pic>
      <p:pic>
        <p:nvPicPr>
          <p:cNvPr id="116" name="Image 115"/>
          <p:cNvPicPr/>
          <p:nvPr/>
        </p:nvPicPr>
        <p:blipFill>
          <a:blip r:embed="rId2" cstate="print"/>
          <a:stretch>
            <a:fillRect/>
          </a:stretch>
        </p:blipFill>
        <p:spPr>
          <a:xfrm>
            <a:off x="2079000" y="1604520"/>
            <a:ext cx="4984920" cy="3977280"/>
          </a:xfrm>
          <a:prstGeom prst="rect">
            <a:avLst/>
          </a:prstGeom>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0"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11" name="PlaceHolder 3"/>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73600"/>
            <a:ext cx="8229240" cy="5308200"/>
          </a:xfrm>
          <a:prstGeom prst="rect">
            <a:avLst/>
          </a:prstGeom>
        </p:spPr>
        <p:txBody>
          <a:bodyPr lIns="0" tIns="0" rIns="0" bIns="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5"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16" name="PlaceHolder 3"/>
          <p:cNvSpPr>
            <a:spLocks noGrp="1"/>
          </p:cNvSpPr>
          <p:nvPr>
            <p:ph type="body"/>
          </p:nvPr>
        </p:nvSpPr>
        <p:spPr>
          <a:xfrm>
            <a:off x="457200" y="3682080"/>
            <a:ext cx="4015800" cy="1896840"/>
          </a:xfrm>
          <a:prstGeom prst="rect">
            <a:avLst/>
          </a:prstGeom>
        </p:spPr>
        <p:txBody>
          <a:bodyPr lIns="0" tIns="0" rIns="0" bIns="0"/>
          <a:lstStyle/>
          <a:p>
            <a:endParaRPr/>
          </a:p>
        </p:txBody>
      </p:sp>
      <p:sp>
        <p:nvSpPr>
          <p:cNvPr id="17" name="PlaceHolder 4"/>
          <p:cNvSpPr>
            <a:spLocks noGrp="1"/>
          </p:cNvSpPr>
          <p:nvPr>
            <p:ph type="body"/>
          </p:nvPr>
        </p:nvSpPr>
        <p:spPr>
          <a:xfrm>
            <a:off x="4674240" y="1604520"/>
            <a:ext cx="4015800" cy="3977280"/>
          </a:xfrm>
          <a:prstGeom prst="rect">
            <a:avLst/>
          </a:prstGeom>
        </p:spPr>
        <p:txBody>
          <a:bodyPr lIns="0" tIns="0" rIns="0" bIns="0"/>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19" name="PlaceHolder 2"/>
          <p:cNvSpPr>
            <a:spLocks noGrp="1"/>
          </p:cNvSpPr>
          <p:nvPr>
            <p:ph type="body"/>
          </p:nvPr>
        </p:nvSpPr>
        <p:spPr>
          <a:xfrm>
            <a:off x="457200" y="1604520"/>
            <a:ext cx="4015800" cy="3977280"/>
          </a:xfrm>
          <a:prstGeom prst="rect">
            <a:avLst/>
          </a:prstGeom>
        </p:spPr>
        <p:txBody>
          <a:bodyPr lIns="0" tIns="0" rIns="0" bIns="0"/>
          <a:lstStyle/>
          <a:p>
            <a:endParaRPr/>
          </a:p>
        </p:txBody>
      </p:sp>
      <p:sp>
        <p:nvSpPr>
          <p:cNvPr id="20"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1" name="PlaceHolder 4"/>
          <p:cNvSpPr>
            <a:spLocks noGrp="1"/>
          </p:cNvSpPr>
          <p:nvPr>
            <p:ph type="body"/>
          </p:nvPr>
        </p:nvSpPr>
        <p:spPr>
          <a:xfrm>
            <a:off x="4674240" y="3682080"/>
            <a:ext cx="4015800" cy="1896840"/>
          </a:xfrm>
          <a:prstGeom prst="rect">
            <a:avLst/>
          </a:prstGeom>
        </p:spPr>
        <p:txBody>
          <a:bodyPr lIns="0" tIns="0" rIns="0" bIns="0"/>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73600"/>
            <a:ext cx="8229240" cy="1145160"/>
          </a:xfrm>
          <a:prstGeom prst="rect">
            <a:avLst/>
          </a:prstGeom>
        </p:spPr>
        <p:txBody>
          <a:bodyPr lIns="0" tIns="0" rIns="0" bIns="0" anchor="ctr"/>
          <a:lstStyle/>
          <a:p>
            <a:endParaRPr/>
          </a:p>
        </p:txBody>
      </p:sp>
      <p:sp>
        <p:nvSpPr>
          <p:cNvPr id="23" name="PlaceHolder 2"/>
          <p:cNvSpPr>
            <a:spLocks noGrp="1"/>
          </p:cNvSpPr>
          <p:nvPr>
            <p:ph type="body"/>
          </p:nvPr>
        </p:nvSpPr>
        <p:spPr>
          <a:xfrm>
            <a:off x="457200" y="1604520"/>
            <a:ext cx="4015800" cy="1896840"/>
          </a:xfrm>
          <a:prstGeom prst="rect">
            <a:avLst/>
          </a:prstGeom>
        </p:spPr>
        <p:txBody>
          <a:bodyPr lIns="0" tIns="0" rIns="0" bIns="0"/>
          <a:lstStyle/>
          <a:p>
            <a:endParaRPr/>
          </a:p>
        </p:txBody>
      </p:sp>
      <p:sp>
        <p:nvSpPr>
          <p:cNvPr id="24" name="PlaceHolder 3"/>
          <p:cNvSpPr>
            <a:spLocks noGrp="1"/>
          </p:cNvSpPr>
          <p:nvPr>
            <p:ph type="body"/>
          </p:nvPr>
        </p:nvSpPr>
        <p:spPr>
          <a:xfrm>
            <a:off x="4674240" y="1604520"/>
            <a:ext cx="4015800" cy="1896840"/>
          </a:xfrm>
          <a:prstGeom prst="rect">
            <a:avLst/>
          </a:prstGeom>
        </p:spPr>
        <p:txBody>
          <a:bodyPr lIns="0" tIns="0" rIns="0" bIns="0"/>
          <a:lstStyle/>
          <a:p>
            <a:endParaRPr/>
          </a:p>
        </p:txBody>
      </p:sp>
      <p:sp>
        <p:nvSpPr>
          <p:cNvPr id="25" name="PlaceHolder 4"/>
          <p:cNvSpPr>
            <a:spLocks noGrp="1"/>
          </p:cNvSpPr>
          <p:nvPr>
            <p:ph type="body"/>
          </p:nvPr>
        </p:nvSpPr>
        <p:spPr>
          <a:xfrm>
            <a:off x="457200" y="3682080"/>
            <a:ext cx="8229240" cy="1896840"/>
          </a:xfrm>
          <a:prstGeom prst="rect">
            <a:avLst/>
          </a:prstGeom>
        </p:spPr>
        <p:txBody>
          <a:bodyPr lIns="0" tIns="0" rIns="0" bIns="0"/>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 name="PlaceHolder 1"/>
          <p:cNvSpPr>
            <a:spLocks noGrp="1"/>
          </p:cNvSpPr>
          <p:nvPr>
            <p:ph type="dt"/>
          </p:nvPr>
        </p:nvSpPr>
        <p:spPr>
          <a:xfrm>
            <a:off x="457200" y="6245280"/>
            <a:ext cx="2133000" cy="475560"/>
          </a:xfrm>
          <a:prstGeom prst="rect">
            <a:avLst/>
          </a:prstGeom>
        </p:spPr>
        <p:txBody>
          <a:bodyPr lIns="90000" tIns="45000" rIns="90000" bIns="45000"/>
          <a:lstStyle/>
          <a:p>
            <a:endParaRPr/>
          </a:p>
        </p:txBody>
      </p:sp>
      <p:sp>
        <p:nvSpPr>
          <p:cNvPr id="6" name="PlaceHolder 2"/>
          <p:cNvSpPr>
            <a:spLocks noGrp="1"/>
          </p:cNvSpPr>
          <p:nvPr>
            <p:ph type="ftr"/>
          </p:nvPr>
        </p:nvSpPr>
        <p:spPr>
          <a:xfrm>
            <a:off x="3124080" y="6245280"/>
            <a:ext cx="2894760" cy="475560"/>
          </a:xfrm>
          <a:prstGeom prst="rect">
            <a:avLst/>
          </a:prstGeom>
        </p:spPr>
        <p:txBody>
          <a:bodyPr lIns="90000" tIns="45000" rIns="90000" bIns="45000"/>
          <a:lstStyle/>
          <a:p>
            <a:endParaRPr/>
          </a:p>
        </p:txBody>
      </p:sp>
      <p:sp>
        <p:nvSpPr>
          <p:cNvPr id="2" name="PlaceHolder 3"/>
          <p:cNvSpPr>
            <a:spLocks noGrp="1"/>
          </p:cNvSpPr>
          <p:nvPr>
            <p:ph type="sldNum"/>
          </p:nvPr>
        </p:nvSpPr>
        <p:spPr>
          <a:xfrm>
            <a:off x="6553080" y="6245280"/>
            <a:ext cx="2133000" cy="475560"/>
          </a:xfrm>
          <a:prstGeom prst="rect">
            <a:avLst/>
          </a:prstGeom>
        </p:spPr>
        <p:txBody>
          <a:bodyPr lIns="90000" tIns="45000" rIns="90000" bIns="45000"/>
          <a:lstStyle/>
          <a:p>
            <a:pPr>
              <a:lnSpc>
                <a:spcPct val="100000"/>
              </a:lnSpc>
            </a:pPr>
            <a:fld id="{87D6A159-5C7C-4811-8B99-E319C64D303E}" type="slidenum">
              <a:rPr lang="fr-FR">
                <a:solidFill>
                  <a:srgbClr val="000000"/>
                </a:solidFill>
                <a:latin typeface="Arial"/>
                <a:ea typeface="Lucida Sans Unicode"/>
              </a:rPr>
              <a:pPr>
                <a:lnSpc>
                  <a:spcPct val="100000"/>
                </a:lnSpc>
              </a:pPr>
              <a:t>‹N°›</a:t>
            </a:fld>
            <a:endParaRPr/>
          </a:p>
        </p:txBody>
      </p:sp>
      <p:sp>
        <p:nvSpPr>
          <p:cNvPr id="3" name="PlaceHolder 4"/>
          <p:cNvSpPr>
            <a:spLocks noGrp="1"/>
          </p:cNvSpPr>
          <p:nvPr>
            <p:ph type="title"/>
          </p:nvPr>
        </p:nvSpPr>
        <p:spPr>
          <a:xfrm>
            <a:off x="457200" y="273600"/>
            <a:ext cx="8229240" cy="1144800"/>
          </a:xfrm>
          <a:prstGeom prst="rect">
            <a:avLst/>
          </a:prstGeom>
        </p:spPr>
        <p:txBody>
          <a:bodyPr lIns="0" tIns="0" rIns="0" bIns="0" anchor="ctr"/>
          <a:lstStyle/>
          <a:p>
            <a:r>
              <a:rPr lang="fr-FR">
                <a:latin typeface="Calibri"/>
              </a:rPr>
              <a:t>Cliquez pour éditer le format du texte-titre</a:t>
            </a:r>
            <a:endParaRPr/>
          </a:p>
        </p:txBody>
      </p:sp>
      <p:sp>
        <p:nvSpPr>
          <p:cNvPr id="4"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000">
                <a:latin typeface="Arial"/>
              </a:rPr>
              <a:t>Second niveau de plan</a:t>
            </a:r>
            <a:endParaRPr/>
          </a:p>
          <a:p>
            <a:pPr lvl="2">
              <a:buSzPct val="45000"/>
              <a:buFont typeface="StarSymbol"/>
              <a:buChar char=""/>
            </a:pPr>
            <a:r>
              <a:rPr lang="fr-FR" sz="20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4680"/>
            <a:ext cx="8228880" cy="1142280"/>
          </a:xfrm>
          <a:prstGeom prst="rect">
            <a:avLst/>
          </a:prstGeom>
        </p:spPr>
        <p:txBody>
          <a:bodyPr lIns="90000" tIns="45000" rIns="90000" bIns="45000" anchorCtr="1"/>
          <a:lstStyle/>
          <a:p>
            <a:pPr>
              <a:lnSpc>
                <a:spcPct val="100000"/>
              </a:lnSpc>
              <a:buSzPct val="45000"/>
              <a:buFont typeface="StarSymbol"/>
              <a:buChar char=""/>
            </a:pPr>
            <a:r>
              <a:rPr lang="fr-FR" sz="4400">
                <a:solidFill>
                  <a:srgbClr val="000000"/>
                </a:solidFill>
                <a:latin typeface="Arial"/>
                <a:ea typeface="Microsoft YaHei"/>
              </a:rPr>
              <a:t>Cliquez pour éditer le format du texte-titreCliquez pour modifier le style du titre</a:t>
            </a:r>
            <a:endParaRPr/>
          </a:p>
        </p:txBody>
      </p:sp>
      <p:sp>
        <p:nvSpPr>
          <p:cNvPr id="40" name="PlaceHolder 2"/>
          <p:cNvSpPr>
            <a:spLocks noGrp="1"/>
          </p:cNvSpPr>
          <p:nvPr>
            <p:ph type="body"/>
          </p:nvPr>
        </p:nvSpPr>
        <p:spPr>
          <a:xfrm>
            <a:off x="457200" y="1600200"/>
            <a:ext cx="8228880" cy="4525200"/>
          </a:xfrm>
          <a:prstGeom prst="rect">
            <a:avLst/>
          </a:prstGeom>
        </p:spPr>
        <p:txBody>
          <a:bodyPr lIns="90000" tIns="45000" rIns="90000" bIns="45000"/>
          <a:lstStyle/>
          <a:p>
            <a:pPr>
              <a:buSzPct val="45000"/>
              <a:buFont typeface="StarSymbol"/>
              <a:buChar char=""/>
            </a:pPr>
            <a:r>
              <a:rPr lang="fr-FR" sz="3200">
                <a:solidFill>
                  <a:srgbClr val="000000"/>
                </a:solidFill>
                <a:latin typeface="Arial"/>
                <a:ea typeface="Microsoft YaHei"/>
              </a:rPr>
              <a:t>Cliquez pour éditer le format du plan de texte</a:t>
            </a:r>
            <a:endParaRPr/>
          </a:p>
          <a:p>
            <a:pPr lvl="1">
              <a:buSzPct val="75000"/>
              <a:buFont typeface="StarSymbol"/>
              <a:buChar char=""/>
            </a:pPr>
            <a:r>
              <a:rPr lang="fr-FR" sz="3200">
                <a:solidFill>
                  <a:srgbClr val="000000"/>
                </a:solidFill>
                <a:latin typeface="Arial"/>
                <a:ea typeface="Microsoft YaHei"/>
              </a:rPr>
              <a:t>Second niveau de plan</a:t>
            </a:r>
            <a:endParaRPr/>
          </a:p>
          <a:p>
            <a:pPr lvl="2">
              <a:buSzPct val="45000"/>
              <a:buFont typeface="StarSymbol"/>
              <a:buChar char=""/>
            </a:pPr>
            <a:r>
              <a:rPr lang="fr-FR" sz="3200">
                <a:solidFill>
                  <a:srgbClr val="000000"/>
                </a:solidFill>
                <a:latin typeface="Arial"/>
                <a:ea typeface="Microsoft YaHei"/>
              </a:rPr>
              <a:t>Troisième niveau de plan</a:t>
            </a:r>
            <a:endParaRPr/>
          </a:p>
          <a:p>
            <a:pPr lvl="3">
              <a:buSzPct val="75000"/>
              <a:buFont typeface="StarSymbol"/>
              <a:buChar char=""/>
            </a:pPr>
            <a:r>
              <a:rPr lang="fr-FR" sz="3200">
                <a:solidFill>
                  <a:srgbClr val="000000"/>
                </a:solidFill>
                <a:latin typeface="Arial"/>
                <a:ea typeface="Microsoft YaHei"/>
              </a:rPr>
              <a:t>Quatrième niveau de plan</a:t>
            </a:r>
            <a:endParaRPr/>
          </a:p>
          <a:p>
            <a:pPr lvl="4">
              <a:buSzPct val="45000"/>
              <a:buFont typeface="StarSymbol"/>
              <a:buChar char=""/>
            </a:pPr>
            <a:r>
              <a:rPr lang="fr-FR" sz="3200">
                <a:solidFill>
                  <a:srgbClr val="000000"/>
                </a:solidFill>
                <a:latin typeface="Arial"/>
                <a:ea typeface="Microsoft YaHei"/>
              </a:rPr>
              <a:t>Cinquième niveau de plan</a:t>
            </a:r>
            <a:endParaRPr/>
          </a:p>
          <a:p>
            <a:pPr lvl="5">
              <a:buSzPct val="45000"/>
              <a:buFont typeface="StarSymbol"/>
              <a:buChar char=""/>
            </a:pPr>
            <a:r>
              <a:rPr lang="fr-FR" sz="3200">
                <a:solidFill>
                  <a:srgbClr val="000000"/>
                </a:solidFill>
                <a:latin typeface="Arial"/>
                <a:ea typeface="Microsoft YaHei"/>
              </a:rPr>
              <a:t>Sixième niveau de plan</a:t>
            </a:r>
            <a:endParaRPr/>
          </a:p>
          <a:p>
            <a:pPr>
              <a:lnSpc>
                <a:spcPct val="100000"/>
              </a:lnSpc>
              <a:buSzPct val="45000"/>
              <a:buFont typeface="StarSymbol"/>
              <a:buChar char=""/>
            </a:pPr>
            <a:r>
              <a:rPr lang="fr-FR" sz="3200">
                <a:solidFill>
                  <a:srgbClr val="000000"/>
                </a:solidFill>
                <a:latin typeface="Arial"/>
                <a:ea typeface="Microsoft YaHei"/>
              </a:rPr>
              <a:t>Septième niveau de planCliquez pour modifier les styles du texte du masque</a:t>
            </a:r>
            <a:endParaRPr/>
          </a:p>
          <a:p>
            <a:pPr lvl="1">
              <a:lnSpc>
                <a:spcPct val="100000"/>
              </a:lnSpc>
              <a:buSzPct val="45000"/>
              <a:buFont typeface="StarSymbol"/>
              <a:buChar char=""/>
            </a:pPr>
            <a:r>
              <a:rPr lang="fr-FR" sz="2400">
                <a:solidFill>
                  <a:srgbClr val="000000"/>
                </a:solidFill>
                <a:latin typeface="Arial"/>
                <a:ea typeface="Microsoft YaHei"/>
              </a:rPr>
              <a:t>Deuxième niveau</a:t>
            </a:r>
            <a:endParaRPr/>
          </a:p>
          <a:p>
            <a:pPr lvl="2">
              <a:lnSpc>
                <a:spcPct val="100000"/>
              </a:lnSpc>
              <a:buSzPct val="75000"/>
              <a:buFont typeface="StarSymbol"/>
              <a:buChar char=""/>
            </a:pPr>
            <a:r>
              <a:rPr lang="fr-FR" sz="2000">
                <a:solidFill>
                  <a:srgbClr val="000000"/>
                </a:solidFill>
                <a:latin typeface="Arial"/>
                <a:ea typeface="Microsoft YaHei"/>
              </a:rPr>
              <a:t>Troisième niveau</a:t>
            </a:r>
            <a:endParaRPr/>
          </a:p>
          <a:p>
            <a:pPr lvl="3">
              <a:lnSpc>
                <a:spcPct val="100000"/>
              </a:lnSpc>
              <a:buSzPct val="45000"/>
              <a:buFont typeface="StarSymbol"/>
              <a:buChar char=""/>
            </a:pPr>
            <a:r>
              <a:rPr lang="fr-FR" sz="2000">
                <a:solidFill>
                  <a:srgbClr val="000000"/>
                </a:solidFill>
                <a:latin typeface="Arial"/>
                <a:ea typeface="Microsoft YaHei"/>
              </a:rPr>
              <a:t>Quatrième niveau</a:t>
            </a:r>
            <a:endParaRPr/>
          </a:p>
          <a:p>
            <a:pPr lvl="4">
              <a:lnSpc>
                <a:spcPct val="100000"/>
              </a:lnSpc>
              <a:buSzPct val="75000"/>
              <a:buFont typeface="StarSymbol"/>
              <a:buChar char=""/>
            </a:pPr>
            <a:r>
              <a:rPr lang="fr-FR" sz="2000">
                <a:solidFill>
                  <a:srgbClr val="000000"/>
                </a:solidFill>
                <a:latin typeface="Arial"/>
                <a:ea typeface="Microsoft YaHei"/>
              </a:rPr>
              <a:t>Cinquième niveau</a:t>
            </a:r>
            <a:endParaRPr/>
          </a:p>
        </p:txBody>
      </p:sp>
      <p:sp>
        <p:nvSpPr>
          <p:cNvPr id="41" name="PlaceHolder 3"/>
          <p:cNvSpPr>
            <a:spLocks noGrp="1"/>
          </p:cNvSpPr>
          <p:nvPr>
            <p:ph type="dt"/>
          </p:nvPr>
        </p:nvSpPr>
        <p:spPr>
          <a:xfrm>
            <a:off x="457200" y="6245280"/>
            <a:ext cx="2133000" cy="475560"/>
          </a:xfrm>
          <a:prstGeom prst="rect">
            <a:avLst/>
          </a:prstGeom>
        </p:spPr>
        <p:txBody>
          <a:bodyPr lIns="90000" tIns="45000" rIns="90000" bIns="45000"/>
          <a:lstStyle/>
          <a:p>
            <a:endParaRPr/>
          </a:p>
        </p:txBody>
      </p:sp>
      <p:sp>
        <p:nvSpPr>
          <p:cNvPr id="42" name="PlaceHolder 4"/>
          <p:cNvSpPr>
            <a:spLocks noGrp="1"/>
          </p:cNvSpPr>
          <p:nvPr>
            <p:ph type="ftr"/>
          </p:nvPr>
        </p:nvSpPr>
        <p:spPr>
          <a:xfrm>
            <a:off x="3124080" y="6245280"/>
            <a:ext cx="2894760" cy="475560"/>
          </a:xfrm>
          <a:prstGeom prst="rect">
            <a:avLst/>
          </a:prstGeom>
        </p:spPr>
        <p:txBody>
          <a:bodyPr lIns="90000" tIns="45000" rIns="90000" bIns="45000"/>
          <a:lstStyle/>
          <a:p>
            <a:endParaRPr/>
          </a:p>
        </p:txBody>
      </p:sp>
      <p:sp>
        <p:nvSpPr>
          <p:cNvPr id="43" name="PlaceHolder 5"/>
          <p:cNvSpPr>
            <a:spLocks noGrp="1"/>
          </p:cNvSpPr>
          <p:nvPr>
            <p:ph type="sldNum"/>
          </p:nvPr>
        </p:nvSpPr>
        <p:spPr>
          <a:xfrm>
            <a:off x="6553080" y="6245280"/>
            <a:ext cx="2133000" cy="475560"/>
          </a:xfrm>
          <a:prstGeom prst="rect">
            <a:avLst/>
          </a:prstGeom>
        </p:spPr>
        <p:txBody>
          <a:bodyPr lIns="90000" tIns="45000" rIns="90000" bIns="45000"/>
          <a:lstStyle/>
          <a:p>
            <a:pPr>
              <a:lnSpc>
                <a:spcPct val="100000"/>
              </a:lnSpc>
            </a:pPr>
            <a:fld id="{58035DCE-4453-411C-9746-7EF076F28D0B}" type="slidenum">
              <a:rPr lang="fr-FR">
                <a:solidFill>
                  <a:srgbClr val="000000"/>
                </a:solidFill>
                <a:latin typeface="Arial"/>
                <a:ea typeface="Lucida Sans Unicode"/>
              </a:rPr>
              <a:pPr>
                <a:lnSpc>
                  <a:spcPct val="100000"/>
                </a:lnSpc>
              </a:pPr>
              <a:t>‹N°›</a:t>
            </a:fld>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p:bodyStyle/>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8" name="PlaceHolder 1"/>
          <p:cNvSpPr>
            <a:spLocks noGrp="1"/>
          </p:cNvSpPr>
          <p:nvPr>
            <p:ph type="dt"/>
          </p:nvPr>
        </p:nvSpPr>
        <p:spPr>
          <a:xfrm>
            <a:off x="457200" y="6245280"/>
            <a:ext cx="2133000" cy="475560"/>
          </a:xfrm>
          <a:prstGeom prst="rect">
            <a:avLst/>
          </a:prstGeom>
        </p:spPr>
        <p:txBody>
          <a:bodyPr lIns="90000" tIns="45000" rIns="90000" bIns="45000"/>
          <a:lstStyle/>
          <a:p>
            <a:endParaRPr/>
          </a:p>
        </p:txBody>
      </p:sp>
      <p:sp>
        <p:nvSpPr>
          <p:cNvPr id="79" name="PlaceHolder 2"/>
          <p:cNvSpPr>
            <a:spLocks noGrp="1"/>
          </p:cNvSpPr>
          <p:nvPr>
            <p:ph type="ftr"/>
          </p:nvPr>
        </p:nvSpPr>
        <p:spPr>
          <a:xfrm>
            <a:off x="3124080" y="6245280"/>
            <a:ext cx="2894760" cy="475560"/>
          </a:xfrm>
          <a:prstGeom prst="rect">
            <a:avLst/>
          </a:prstGeom>
        </p:spPr>
        <p:txBody>
          <a:bodyPr lIns="90000" tIns="45000" rIns="90000" bIns="45000"/>
          <a:lstStyle/>
          <a:p>
            <a:endParaRPr/>
          </a:p>
        </p:txBody>
      </p:sp>
      <p:sp>
        <p:nvSpPr>
          <p:cNvPr id="80" name="PlaceHolder 3"/>
          <p:cNvSpPr>
            <a:spLocks noGrp="1"/>
          </p:cNvSpPr>
          <p:nvPr>
            <p:ph type="sldNum"/>
          </p:nvPr>
        </p:nvSpPr>
        <p:spPr>
          <a:xfrm>
            <a:off x="6553080" y="6245280"/>
            <a:ext cx="2133000" cy="475560"/>
          </a:xfrm>
          <a:prstGeom prst="rect">
            <a:avLst/>
          </a:prstGeom>
        </p:spPr>
        <p:txBody>
          <a:bodyPr lIns="90000" tIns="45000" rIns="90000" bIns="45000"/>
          <a:lstStyle/>
          <a:p>
            <a:pPr>
              <a:lnSpc>
                <a:spcPct val="100000"/>
              </a:lnSpc>
            </a:pPr>
            <a:fld id="{D042DEC4-F829-4D38-8B27-E628A529EAEA}" type="slidenum">
              <a:rPr lang="fr-FR">
                <a:solidFill>
                  <a:srgbClr val="000000"/>
                </a:solidFill>
                <a:latin typeface="Arial"/>
                <a:ea typeface="Lucida Sans Unicode"/>
              </a:rPr>
              <a:pPr>
                <a:lnSpc>
                  <a:spcPct val="100000"/>
                </a:lnSpc>
              </a:pPr>
              <a:t>‹N°›</a:t>
            </a:fld>
            <a:endParaRPr/>
          </a:p>
        </p:txBody>
      </p:sp>
      <p:sp>
        <p:nvSpPr>
          <p:cNvPr id="81" name="PlaceHolder 4"/>
          <p:cNvSpPr>
            <a:spLocks noGrp="1"/>
          </p:cNvSpPr>
          <p:nvPr>
            <p:ph type="title"/>
          </p:nvPr>
        </p:nvSpPr>
        <p:spPr>
          <a:xfrm>
            <a:off x="457200" y="273600"/>
            <a:ext cx="8229240" cy="1144800"/>
          </a:xfrm>
          <a:prstGeom prst="rect">
            <a:avLst/>
          </a:prstGeom>
        </p:spPr>
        <p:txBody>
          <a:bodyPr lIns="0" tIns="0" rIns="0" bIns="0" anchor="ctr"/>
          <a:lstStyle/>
          <a:p>
            <a:r>
              <a:rPr lang="fr-FR">
                <a:latin typeface="Calibri"/>
              </a:rPr>
              <a:t>Cliquez pour éditer le format du texte-titre</a:t>
            </a:r>
            <a:endParaRPr/>
          </a:p>
        </p:txBody>
      </p:sp>
      <p:sp>
        <p:nvSpPr>
          <p:cNvPr id="82" name="PlaceHolder 5"/>
          <p:cNvSpPr>
            <a:spLocks noGrp="1"/>
          </p:cNvSpPr>
          <p:nvPr>
            <p:ph type="body"/>
          </p:nvPr>
        </p:nvSpPr>
        <p:spPr>
          <a:xfrm>
            <a:off x="457200" y="1604520"/>
            <a:ext cx="8229240" cy="3977280"/>
          </a:xfrm>
          <a:prstGeom prst="rect">
            <a:avLst/>
          </a:prstGeom>
        </p:spPr>
        <p:txBody>
          <a:bodyPr lIns="0" tIns="0" rIns="0" bIns="0"/>
          <a:lstStyle/>
          <a:p>
            <a:pPr>
              <a:buSzPct val="45000"/>
              <a:buFont typeface="StarSymbol"/>
              <a:buChar char=""/>
            </a:pPr>
            <a:r>
              <a:rPr lang="fr-FR" sz="3200">
                <a:latin typeface="Arial"/>
              </a:rPr>
              <a:t>Cliquez pour éditer le format du plan de texte</a:t>
            </a:r>
            <a:endParaRPr/>
          </a:p>
          <a:p>
            <a:pPr lvl="1">
              <a:buSzPct val="75000"/>
              <a:buFont typeface="StarSymbol"/>
              <a:buChar char=""/>
            </a:pPr>
            <a:r>
              <a:rPr lang="fr-FR" sz="2000">
                <a:latin typeface="Arial"/>
              </a:rPr>
              <a:t>Second niveau de plan</a:t>
            </a:r>
            <a:endParaRPr/>
          </a:p>
          <a:p>
            <a:pPr lvl="2">
              <a:buSzPct val="45000"/>
              <a:buFont typeface="StarSymbol"/>
              <a:buChar char=""/>
            </a:pPr>
            <a:r>
              <a:rPr lang="fr-FR" sz="2000">
                <a:latin typeface="Arial"/>
              </a:rPr>
              <a:t>Troisième niveau de plan</a:t>
            </a:r>
            <a:endParaRPr/>
          </a:p>
          <a:p>
            <a:pPr lvl="3">
              <a:buSzPct val="75000"/>
              <a:buFont typeface="StarSymbol"/>
              <a:buChar char=""/>
            </a:pPr>
            <a:r>
              <a:rPr lang="fr-FR" sz="2000">
                <a:latin typeface="Arial"/>
              </a:rPr>
              <a:t>Quatrième niveau de plan</a:t>
            </a:r>
            <a:endParaRPr/>
          </a:p>
          <a:p>
            <a:pPr lvl="4">
              <a:buSzPct val="45000"/>
              <a:buFont typeface="StarSymbol"/>
              <a:buChar char=""/>
            </a:pPr>
            <a:r>
              <a:rPr lang="fr-FR" sz="2000">
                <a:latin typeface="Arial"/>
              </a:rPr>
              <a:t>Cinquième niveau de plan</a:t>
            </a:r>
            <a:endParaRPr/>
          </a:p>
          <a:p>
            <a:pPr lvl="5">
              <a:buSzPct val="45000"/>
              <a:buFont typeface="StarSymbol"/>
              <a:buChar char=""/>
            </a:pPr>
            <a:r>
              <a:rPr lang="fr-FR" sz="2000">
                <a:latin typeface="Arial"/>
              </a:rPr>
              <a:t>Sixième niveau de plan</a:t>
            </a:r>
            <a:endParaRPr/>
          </a:p>
          <a:p>
            <a:pPr lvl="6">
              <a:buSzPct val="45000"/>
              <a:buFont typeface="StarSymbol"/>
              <a:buChar char=""/>
            </a:pPr>
            <a:r>
              <a:rPr lang="fr-FR" sz="2000">
                <a:latin typeface="Arial"/>
              </a:rPr>
              <a:t>Septième niveau de plan</a:t>
            </a:r>
            <a:endParaRP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5.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C564B9D3-5DB5-4482-9AB0-E7C6F4BDACA9}" type="slidenum">
              <a:rPr lang="fr-FR" sz="1200">
                <a:solidFill>
                  <a:srgbClr val="000000"/>
                </a:solidFill>
                <a:latin typeface="Calibri"/>
              </a:rPr>
              <a:pPr algn="r">
                <a:lnSpc>
                  <a:spcPct val="100000"/>
                </a:lnSpc>
              </a:pPr>
              <a:t>1</a:t>
            </a:fld>
            <a:endParaRPr dirty="0"/>
          </a:p>
        </p:txBody>
      </p:sp>
      <p:sp>
        <p:nvSpPr>
          <p:cNvPr id="123" name="TextShape 2"/>
          <p:cNvSpPr txBox="1"/>
          <p:nvPr/>
        </p:nvSpPr>
        <p:spPr>
          <a:xfrm>
            <a:off x="230760" y="1412640"/>
            <a:ext cx="8912880" cy="4167000"/>
          </a:xfrm>
          <a:prstGeom prst="rect">
            <a:avLst/>
          </a:prstGeom>
        </p:spPr>
        <p:txBody>
          <a:bodyPr lIns="90000" tIns="45000" rIns="90000" bIns="45000" anchorCtr="1"/>
          <a:lstStyle/>
          <a:p>
            <a:pPr algn="ctr">
              <a:lnSpc>
                <a:spcPct val="100000"/>
              </a:lnSpc>
            </a:pPr>
            <a:r>
              <a:rPr lang="fr-FR" sz="3300" b="1" dirty="0">
                <a:solidFill>
                  <a:srgbClr val="333399"/>
                </a:solidFill>
                <a:latin typeface="Trebuchet MS"/>
                <a:ea typeface="Microsoft YaHei"/>
              </a:rPr>
              <a:t>« Le C.H.S.C.T. »
</a:t>
            </a:r>
            <a:r>
              <a:rPr lang="fr-FR" sz="3200" i="1" dirty="0">
                <a:solidFill>
                  <a:srgbClr val="333399"/>
                </a:solidFill>
                <a:latin typeface="Trebuchet MS"/>
                <a:ea typeface="Microsoft YaHei"/>
              </a:rPr>
              <a:t>Comité d’Hygiène, de Sécurité et des </a:t>
            </a:r>
            <a:r>
              <a:rPr lang="fr-FR" sz="3200" i="1" dirty="0" smtClean="0">
                <a:solidFill>
                  <a:srgbClr val="333399"/>
                </a:solidFill>
                <a:latin typeface="Trebuchet MS"/>
                <a:ea typeface="Microsoft YaHei"/>
              </a:rPr>
              <a:t>Conditions </a:t>
            </a:r>
            <a:r>
              <a:rPr lang="fr-FR" sz="3200" i="1" dirty="0">
                <a:solidFill>
                  <a:srgbClr val="333399"/>
                </a:solidFill>
                <a:latin typeface="Trebuchet MS"/>
                <a:ea typeface="Microsoft YaHei"/>
              </a:rPr>
              <a:t>de travail </a:t>
            </a:r>
            <a:r>
              <a:rPr lang="fr-FR" sz="3300" i="1" dirty="0">
                <a:solidFill>
                  <a:srgbClr val="333399"/>
                </a:solidFill>
                <a:latin typeface="Trebuchet MS"/>
                <a:ea typeface="Microsoft YaHei"/>
              </a:rPr>
              <a:t>
</a:t>
            </a:r>
            <a:r>
              <a:rPr lang="fr-FR" sz="3300" b="1" dirty="0">
                <a:solidFill>
                  <a:srgbClr val="333399"/>
                </a:solidFill>
                <a:latin typeface="Trebuchet MS"/>
                <a:ea typeface="Microsoft YaHei"/>
              </a:rPr>
              <a:t>du CENTRE de GESTION 74</a:t>
            </a:r>
            <a:r>
              <a:rPr lang="fr-FR" sz="3200" b="1" dirty="0">
                <a:solidFill>
                  <a:srgbClr val="333399"/>
                </a:solidFill>
                <a:latin typeface="Trebuchet MS"/>
                <a:ea typeface="Microsoft YaHei"/>
              </a:rPr>
              <a:t>
</a:t>
            </a:r>
            <a:r>
              <a:rPr lang="fr-FR" sz="2400" i="1" u="dotDash" dirty="0">
                <a:solidFill>
                  <a:schemeClr val="accent1">
                    <a:lumMod val="50000"/>
                  </a:schemeClr>
                </a:solidFill>
                <a:latin typeface="Trebuchet MS"/>
                <a:ea typeface="Microsoft YaHei"/>
              </a:rPr>
              <a:t>Réunions d’information pour les collectivités 
des 24 mars (Seynod) et 2 avril 2015 (</a:t>
            </a:r>
            <a:r>
              <a:rPr lang="fr-FR" sz="2400" i="1" u="dotDash" dirty="0" err="1">
                <a:solidFill>
                  <a:schemeClr val="accent1">
                    <a:lumMod val="50000"/>
                  </a:schemeClr>
                </a:solidFill>
                <a:latin typeface="Trebuchet MS"/>
                <a:ea typeface="Microsoft YaHei"/>
              </a:rPr>
              <a:t>Archamps</a:t>
            </a:r>
            <a:r>
              <a:rPr lang="fr-FR" sz="2400" i="1" u="dotDash" dirty="0">
                <a:solidFill>
                  <a:schemeClr val="accent1">
                    <a:lumMod val="50000"/>
                  </a:schemeClr>
                </a:solidFill>
                <a:latin typeface="Trebuchet MS"/>
                <a:ea typeface="Microsoft YaHei"/>
              </a:rPr>
              <a:t>)</a:t>
            </a:r>
            <a:endParaRPr dirty="0">
              <a:solidFill>
                <a:schemeClr val="accent1">
                  <a:lumMod val="50000"/>
                </a:schemeClr>
              </a:solidFill>
            </a:endParaRPr>
          </a:p>
        </p:txBody>
      </p:sp>
      <p:pic>
        <p:nvPicPr>
          <p:cNvPr id="124" name="Image 3"/>
          <p:cNvPicPr/>
          <p:nvPr/>
        </p:nvPicPr>
        <p:blipFill>
          <a:blip r:embed="rId3" cstate="print"/>
          <a:stretch>
            <a:fillRect/>
          </a:stretch>
        </p:blipFill>
        <p:spPr>
          <a:xfrm>
            <a:off x="360000" y="360000"/>
            <a:ext cx="1817280" cy="908280"/>
          </a:xfrm>
          <a:prstGeom prst="rect">
            <a:avLst/>
          </a:prstGeom>
          <a:ln>
            <a:noFill/>
          </a:ln>
        </p:spPr>
      </p:pic>
    </p:spTree>
  </p:cSld>
  <p:clrMapOvr>
    <a:masterClrMapping/>
  </p:clrMapOvr>
  <p:transition>
    <p:fade/>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5D10B853-1CE2-4821-9C44-4FECF81600F5}" type="slidenum">
              <a:rPr lang="fr-FR" sz="1200">
                <a:solidFill>
                  <a:srgbClr val="000000"/>
                </a:solidFill>
                <a:latin typeface="Calibri"/>
              </a:rPr>
              <a:pPr algn="r">
                <a:lnSpc>
                  <a:spcPct val="100000"/>
                </a:lnSpc>
              </a:pPr>
              <a:t>10</a:t>
            </a:fld>
            <a:endParaRPr sz="1200" dirty="0"/>
          </a:p>
        </p:txBody>
      </p:sp>
      <p:sp>
        <p:nvSpPr>
          <p:cNvPr id="157" name="TextShape 2"/>
          <p:cNvSpPr txBox="1"/>
          <p:nvPr/>
        </p:nvSpPr>
        <p:spPr>
          <a:xfrm>
            <a:off x="467640" y="404640"/>
            <a:ext cx="8228880" cy="5756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 fonctionnement (1)</a:t>
            </a:r>
            <a:endParaRPr/>
          </a:p>
        </p:txBody>
      </p:sp>
      <p:sp>
        <p:nvSpPr>
          <p:cNvPr id="158" name="TextShape 3"/>
          <p:cNvSpPr txBox="1"/>
          <p:nvPr/>
        </p:nvSpPr>
        <p:spPr>
          <a:xfrm>
            <a:off x="467640" y="1052640"/>
            <a:ext cx="8228880" cy="5328360"/>
          </a:xfrm>
          <a:prstGeom prst="rect">
            <a:avLst/>
          </a:prstGeom>
        </p:spPr>
        <p:txBody>
          <a:bodyPr lIns="90000" tIns="45000" rIns="90000" bIns="45000"/>
          <a:lstStyle/>
          <a:p>
            <a:pPr>
              <a:lnSpc>
                <a:spcPct val="90000"/>
              </a:lnSpc>
              <a:buSzPct val="45000"/>
              <a:buFont typeface="Arial" pitchFamily="34" charset="0"/>
              <a:buChar char="•"/>
            </a:pPr>
            <a:r>
              <a:rPr lang="fr-FR" sz="1600" dirty="0">
                <a:solidFill>
                  <a:srgbClr val="000000"/>
                </a:solidFill>
                <a:latin typeface="Trebuchet MS"/>
                <a:ea typeface="Microsoft YaHei"/>
              </a:rPr>
              <a:t>La </a:t>
            </a:r>
            <a:r>
              <a:rPr lang="fr-FR" sz="1600" b="1" dirty="0">
                <a:solidFill>
                  <a:srgbClr val="000000"/>
                </a:solidFill>
                <a:latin typeface="Trebuchet MS"/>
                <a:ea typeface="Microsoft YaHei"/>
              </a:rPr>
              <a:t>présidence du CHSCT </a:t>
            </a:r>
            <a:r>
              <a:rPr lang="fr-FR" sz="1600" dirty="0">
                <a:solidFill>
                  <a:srgbClr val="000000"/>
                </a:solidFill>
                <a:latin typeface="Trebuchet MS"/>
                <a:ea typeface="Microsoft YaHei"/>
              </a:rPr>
              <a:t>est assurée par l’un des représentants des collectivités, désigné par </a:t>
            </a:r>
            <a:r>
              <a:rPr lang="fr-FR" sz="1600" dirty="0" smtClean="0">
                <a:solidFill>
                  <a:srgbClr val="000000"/>
                </a:solidFill>
                <a:latin typeface="Trebuchet MS"/>
                <a:ea typeface="Microsoft YaHei"/>
              </a:rPr>
              <a:t>l’Autorité territoriale</a:t>
            </a:r>
            <a:r>
              <a:rPr lang="fr-FR" sz="1600" dirty="0">
                <a:solidFill>
                  <a:srgbClr val="000000"/>
                </a:solidFill>
                <a:latin typeface="Trebuchet MS"/>
                <a:ea typeface="Microsoft YaHei"/>
              </a:rPr>
              <a:t> : </a:t>
            </a:r>
            <a:endParaRPr lang="fr-FR" sz="1600" dirty="0" smtClean="0">
              <a:solidFill>
                <a:srgbClr val="000000"/>
              </a:solidFill>
              <a:latin typeface="Trebuchet MS"/>
              <a:ea typeface="Microsoft YaHei"/>
            </a:endParaRPr>
          </a:p>
          <a:p>
            <a:pPr>
              <a:lnSpc>
                <a:spcPct val="90000"/>
              </a:lnSpc>
              <a:buSzPct val="45000"/>
            </a:pPr>
            <a:r>
              <a:rPr lang="fr-FR" sz="1600" i="1" dirty="0" smtClean="0">
                <a:solidFill>
                  <a:schemeClr val="accent1">
                    <a:lumMod val="50000"/>
                  </a:schemeClr>
                </a:solidFill>
                <a:latin typeface="Trebuchet MS"/>
                <a:ea typeface="Microsoft YaHei"/>
              </a:rPr>
              <a:t>M</a:t>
            </a:r>
            <a:r>
              <a:rPr lang="fr-FR" sz="1600" i="1" dirty="0">
                <a:solidFill>
                  <a:schemeClr val="accent1">
                    <a:lumMod val="50000"/>
                  </a:schemeClr>
                </a:solidFill>
                <a:latin typeface="Trebuchet MS"/>
                <a:ea typeface="Microsoft YaHei"/>
              </a:rPr>
              <a:t>. Bernard CHAPUIS préside les CT et </a:t>
            </a:r>
            <a:r>
              <a:rPr lang="fr-FR" sz="1600" i="1" dirty="0" smtClean="0">
                <a:solidFill>
                  <a:schemeClr val="accent1">
                    <a:lumMod val="50000"/>
                  </a:schemeClr>
                </a:solidFill>
                <a:latin typeface="Trebuchet MS"/>
                <a:ea typeface="Microsoft YaHei"/>
              </a:rPr>
              <a:t>CHSCT placés auprès </a:t>
            </a:r>
            <a:r>
              <a:rPr lang="fr-FR" sz="1600" i="1" dirty="0">
                <a:solidFill>
                  <a:schemeClr val="accent1">
                    <a:lumMod val="50000"/>
                  </a:schemeClr>
                </a:solidFill>
                <a:latin typeface="Trebuchet MS"/>
                <a:ea typeface="Microsoft YaHei"/>
              </a:rPr>
              <a:t>du CDG 74.</a:t>
            </a:r>
            <a:endParaRPr dirty="0">
              <a:solidFill>
                <a:schemeClr val="accent1">
                  <a:lumMod val="50000"/>
                </a:schemeClr>
              </a:solidFill>
            </a:endParaRPr>
          </a:p>
          <a:p>
            <a:pPr>
              <a:lnSpc>
                <a:spcPct val="90000"/>
              </a:lnSpc>
            </a:pPr>
            <a:endParaRPr dirty="0"/>
          </a:p>
          <a:p>
            <a:pPr>
              <a:lnSpc>
                <a:spcPct val="90000"/>
              </a:lnSpc>
              <a:buSzPct val="45000"/>
              <a:buFont typeface="Arial" pitchFamily="34" charset="0"/>
              <a:buChar char="•"/>
            </a:pPr>
            <a:r>
              <a:rPr lang="fr-FR" sz="1600" dirty="0">
                <a:solidFill>
                  <a:srgbClr val="000000"/>
                </a:solidFill>
                <a:latin typeface="Trebuchet MS"/>
                <a:ea typeface="Microsoft YaHei"/>
              </a:rPr>
              <a:t>Le</a:t>
            </a:r>
            <a:r>
              <a:rPr lang="fr-FR" sz="1600" b="1" dirty="0">
                <a:solidFill>
                  <a:srgbClr val="000000"/>
                </a:solidFill>
                <a:latin typeface="Trebuchet MS"/>
                <a:ea typeface="Microsoft YaHei"/>
              </a:rPr>
              <a:t> secrétaire </a:t>
            </a:r>
            <a:r>
              <a:rPr lang="fr-FR" sz="1600" i="1" dirty="0">
                <a:solidFill>
                  <a:srgbClr val="000000"/>
                </a:solidFill>
                <a:latin typeface="Trebuchet MS"/>
                <a:ea typeface="Microsoft YaHei"/>
              </a:rPr>
              <a:t>(différent du secrétariat administratif) </a:t>
            </a:r>
            <a:r>
              <a:rPr lang="fr-FR" sz="1600" dirty="0">
                <a:solidFill>
                  <a:srgbClr val="000000"/>
                </a:solidFill>
                <a:latin typeface="Trebuchet MS"/>
                <a:ea typeface="Microsoft YaHei"/>
              </a:rPr>
              <a:t>:</a:t>
            </a:r>
            <a:endParaRPr dirty="0"/>
          </a:p>
          <a:p>
            <a:pPr>
              <a:lnSpc>
                <a:spcPct val="90000"/>
              </a:lnSpc>
            </a:pPr>
            <a:r>
              <a:rPr lang="fr-FR" sz="1600" dirty="0">
                <a:solidFill>
                  <a:srgbClr val="000000"/>
                </a:solidFill>
                <a:latin typeface="Trebuchet MS"/>
                <a:ea typeface="Microsoft YaHei"/>
              </a:rPr>
              <a:t>- Interlocuteur privilégié, désigné par et </a:t>
            </a:r>
            <a:r>
              <a:rPr lang="fr-FR" sz="1600" b="1" dirty="0">
                <a:solidFill>
                  <a:srgbClr val="000000"/>
                </a:solidFill>
                <a:latin typeface="Trebuchet MS"/>
                <a:ea typeface="Microsoft YaHei"/>
              </a:rPr>
              <a:t>parmi les représentants du personnel </a:t>
            </a:r>
            <a:r>
              <a:rPr lang="fr-FR" sz="1600" dirty="0">
                <a:solidFill>
                  <a:srgbClr val="000000"/>
                </a:solidFill>
                <a:latin typeface="Trebuchet MS"/>
                <a:ea typeface="Microsoft YaHei"/>
              </a:rPr>
              <a:t>qui fixent la durée de son mandat,</a:t>
            </a:r>
            <a:endParaRPr dirty="0"/>
          </a:p>
          <a:p>
            <a:pPr>
              <a:lnSpc>
                <a:spcPct val="90000"/>
              </a:lnSpc>
              <a:buSzPct val="45000"/>
              <a:buFont typeface="StarSymbol"/>
              <a:buChar char="-"/>
            </a:pPr>
            <a:r>
              <a:rPr lang="fr-FR" sz="1600" dirty="0">
                <a:solidFill>
                  <a:srgbClr val="000000"/>
                </a:solidFill>
                <a:latin typeface="Trebuchet MS"/>
                <a:ea typeface="Microsoft YaHei"/>
              </a:rPr>
              <a:t> Consulté sur l’ordre du jour et peut proposer l'inscription de points</a:t>
            </a:r>
            <a:r>
              <a:rPr lang="fr-FR" sz="1600" dirty="0" smtClean="0">
                <a:solidFill>
                  <a:srgbClr val="000000"/>
                </a:solidFill>
                <a:latin typeface="Trebuchet MS"/>
                <a:ea typeface="Microsoft YaHei"/>
              </a:rPr>
              <a:t>.</a:t>
            </a:r>
          </a:p>
          <a:p>
            <a:pPr>
              <a:lnSpc>
                <a:spcPct val="90000"/>
              </a:lnSpc>
              <a:buSzPct val="45000"/>
            </a:pPr>
            <a:r>
              <a:rPr lang="fr-FR" sz="1600" i="1" dirty="0" smtClean="0">
                <a:solidFill>
                  <a:schemeClr val="accent1">
                    <a:lumMod val="50000"/>
                  </a:schemeClr>
                </a:solidFill>
                <a:latin typeface="Trebuchet MS"/>
                <a:ea typeface="Microsoft YaHei"/>
              </a:rPr>
              <a:t>M. Hervé CHAFFAROD et M. Michel UGHETTI (suppléant) ont été désignés par leurs pairs.</a:t>
            </a:r>
          </a:p>
          <a:p>
            <a:pPr>
              <a:lnSpc>
                <a:spcPct val="90000"/>
              </a:lnSpc>
            </a:pPr>
            <a:endParaRPr dirty="0"/>
          </a:p>
          <a:p>
            <a:pPr>
              <a:lnSpc>
                <a:spcPct val="90000"/>
              </a:lnSpc>
              <a:buSzPct val="45000"/>
              <a:buFont typeface="Arial" pitchFamily="34" charset="0"/>
              <a:buChar char="•"/>
            </a:pPr>
            <a:r>
              <a:rPr lang="fr-FR" sz="1600" dirty="0">
                <a:solidFill>
                  <a:srgbClr val="000000"/>
                </a:solidFill>
                <a:latin typeface="Trebuchet MS"/>
                <a:ea typeface="Microsoft YaHei"/>
              </a:rPr>
              <a:t>Les règles de quorum :</a:t>
            </a:r>
            <a:endParaRPr dirty="0"/>
          </a:p>
          <a:p>
            <a:r>
              <a:rPr lang="fr-FR" sz="1600" dirty="0">
                <a:solidFill>
                  <a:srgbClr val="000000"/>
                </a:solidFill>
                <a:latin typeface="Trebuchet MS"/>
                <a:ea typeface="Microsoft YaHei"/>
              </a:rPr>
              <a:t>50 % des représentants du personnel + 50 % des représentants </a:t>
            </a:r>
            <a:r>
              <a:rPr lang="fr-FR" sz="1600" dirty="0" smtClean="0">
                <a:solidFill>
                  <a:srgbClr val="000000"/>
                </a:solidFill>
                <a:latin typeface="Trebuchet MS"/>
                <a:ea typeface="Microsoft YaHei"/>
              </a:rPr>
              <a:t>des collectivités.</a:t>
            </a:r>
            <a:endParaRPr dirty="0"/>
          </a:p>
          <a:p>
            <a:endParaRPr dirty="0"/>
          </a:p>
          <a:p>
            <a:pPr>
              <a:lnSpc>
                <a:spcPct val="90000"/>
              </a:lnSpc>
              <a:buSzPct val="45000"/>
              <a:buFont typeface="Arial" pitchFamily="34" charset="0"/>
              <a:buChar char="•"/>
            </a:pPr>
            <a:r>
              <a:rPr lang="fr-FR" sz="1600" dirty="0">
                <a:solidFill>
                  <a:srgbClr val="000000"/>
                </a:solidFill>
                <a:latin typeface="Trebuchet MS"/>
                <a:ea typeface="Microsoft YaHei"/>
              </a:rPr>
              <a:t>Réunions </a:t>
            </a:r>
            <a:r>
              <a:rPr lang="fr-FR" sz="1600" b="1" dirty="0">
                <a:solidFill>
                  <a:srgbClr val="000000"/>
                </a:solidFill>
                <a:latin typeface="Trebuchet MS"/>
                <a:ea typeface="Microsoft YaHei"/>
              </a:rPr>
              <a:t>3 fois par an au minimum. </a:t>
            </a:r>
            <a:r>
              <a:rPr lang="fr-FR" sz="1600" dirty="0">
                <a:solidFill>
                  <a:srgbClr val="000000"/>
                </a:solidFill>
                <a:latin typeface="Trebuchet MS"/>
                <a:ea typeface="Microsoft YaHei"/>
              </a:rPr>
              <a:t>L</a:t>
            </a:r>
            <a:r>
              <a:rPr lang="fr-FR" sz="1600" dirty="0">
                <a:solidFill>
                  <a:srgbClr val="000000"/>
                </a:solidFill>
                <a:latin typeface="Trebuchet MS"/>
                <a:ea typeface="Tahoma"/>
              </a:rPr>
              <a:t>e calendrier des séances du CHSCT a été diffusé aux collectivités et mis en ligne :</a:t>
            </a:r>
            <a:endParaRPr dirty="0"/>
          </a:p>
          <a:p>
            <a:pPr>
              <a:lnSpc>
                <a:spcPct val="90000"/>
              </a:lnSpc>
              <a:buSzPct val="45000"/>
            </a:pPr>
            <a:r>
              <a:rPr lang="fr-FR" sz="1600" b="1" dirty="0">
                <a:solidFill>
                  <a:srgbClr val="000000"/>
                </a:solidFill>
                <a:latin typeface="Trebuchet MS"/>
                <a:ea typeface="Tahoma"/>
              </a:rPr>
              <a:t>Séances des 11 juin, 24 septembre, 10 décembre </a:t>
            </a:r>
            <a:r>
              <a:rPr lang="fr-FR" sz="1600" dirty="0">
                <a:solidFill>
                  <a:srgbClr val="000000"/>
                </a:solidFill>
                <a:latin typeface="Trebuchet MS"/>
                <a:ea typeface="Microsoft YaHei"/>
              </a:rPr>
              <a:t>(transmission des dossiers 1 mois avant la séance).</a:t>
            </a:r>
            <a:endParaRPr dirty="0"/>
          </a:p>
          <a:p>
            <a:pPr>
              <a:lnSpc>
                <a:spcPct val="90000"/>
              </a:lnSpc>
            </a:pPr>
            <a:endParaRPr dirty="0"/>
          </a:p>
          <a:p>
            <a:pPr>
              <a:lnSpc>
                <a:spcPct val="90000"/>
              </a:lnSpc>
              <a:buSzPct val="45000"/>
              <a:buFont typeface="Arial" pitchFamily="34" charset="0"/>
              <a:buChar char="•"/>
            </a:pPr>
            <a:r>
              <a:rPr lang="fr-FR" sz="1600" dirty="0">
                <a:solidFill>
                  <a:srgbClr val="000000"/>
                </a:solidFill>
                <a:latin typeface="Trebuchet MS"/>
                <a:ea typeface="Microsoft YaHei"/>
              </a:rPr>
              <a:t>Les séances ne sont pas publiques.</a:t>
            </a:r>
            <a:endParaRPr dirty="0"/>
          </a:p>
          <a:p>
            <a:pPr>
              <a:lnSpc>
                <a:spcPct val="90000"/>
              </a:lnSpc>
              <a:buSzPct val="45000"/>
              <a:buFont typeface="StarSymbol"/>
              <a:buChar char=""/>
            </a:pPr>
            <a:endParaRPr dirty="0"/>
          </a:p>
          <a:p>
            <a:pPr>
              <a:lnSpc>
                <a:spcPct val="90000"/>
              </a:lnSpc>
              <a:buSzPct val="45000"/>
              <a:buFont typeface="Arial" pitchFamily="34" charset="0"/>
              <a:buChar char="•"/>
            </a:pPr>
            <a:r>
              <a:rPr lang="fr-FR" sz="1600" dirty="0">
                <a:solidFill>
                  <a:srgbClr val="000000"/>
                </a:solidFill>
                <a:latin typeface="Trebuchet MS"/>
                <a:ea typeface="Microsoft YaHei"/>
              </a:rPr>
              <a:t>Une copie du règlement intérieur du CHSCT sera diffusée aux collectivités.</a:t>
            </a:r>
            <a:endParaRPr dirty="0"/>
          </a:p>
          <a:p>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38074C7E-2CD5-47E5-986C-C68EBA9B7343}" type="slidenum">
              <a:rPr lang="fr-FR" sz="1200">
                <a:solidFill>
                  <a:srgbClr val="000000"/>
                </a:solidFill>
                <a:latin typeface="Calibri"/>
              </a:rPr>
              <a:pPr algn="r">
                <a:lnSpc>
                  <a:spcPct val="100000"/>
                </a:lnSpc>
              </a:pPr>
              <a:t>11</a:t>
            </a:fld>
            <a:endParaRPr dirty="0"/>
          </a:p>
        </p:txBody>
      </p:sp>
      <p:sp>
        <p:nvSpPr>
          <p:cNvPr id="160" name="TextShape 2"/>
          <p:cNvSpPr txBox="1"/>
          <p:nvPr/>
        </p:nvSpPr>
        <p:spPr>
          <a:xfrm>
            <a:off x="395640" y="548640"/>
            <a:ext cx="8228880" cy="42156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 fonctionnement (2)</a:t>
            </a:r>
            <a:endParaRPr/>
          </a:p>
        </p:txBody>
      </p:sp>
      <p:sp>
        <p:nvSpPr>
          <p:cNvPr id="161" name="TextShape 3"/>
          <p:cNvSpPr txBox="1"/>
          <p:nvPr/>
        </p:nvSpPr>
        <p:spPr>
          <a:xfrm>
            <a:off x="467640" y="1196640"/>
            <a:ext cx="8279640" cy="4968360"/>
          </a:xfrm>
          <a:prstGeom prst="rect">
            <a:avLst/>
          </a:prstGeom>
        </p:spPr>
        <p:txBody>
          <a:bodyPr lIns="90000" tIns="45000" rIns="90000" bIns="45000"/>
          <a:lstStyle/>
          <a:p>
            <a:pPr algn="ctr">
              <a:lnSpc>
                <a:spcPct val="100000"/>
              </a:lnSpc>
            </a:pPr>
            <a:r>
              <a:rPr lang="fr-FR" b="1" i="1" dirty="0">
                <a:solidFill>
                  <a:srgbClr val="000000"/>
                </a:solidFill>
                <a:latin typeface="Trebuchet MS"/>
                <a:ea typeface="Microsoft YaHei"/>
              </a:rPr>
              <a:t>Peuvent assister aux séances du CHSCT :</a:t>
            </a:r>
            <a:endParaRPr dirty="0"/>
          </a:p>
          <a:p>
            <a:pPr>
              <a:lnSpc>
                <a:spcPct val="100000"/>
              </a:lnSpc>
              <a:buFontTx/>
              <a:buChar char="-"/>
            </a:pPr>
            <a:r>
              <a:rPr lang="fr-FR" b="1" dirty="0" smtClean="0">
                <a:solidFill>
                  <a:srgbClr val="000000"/>
                </a:solidFill>
                <a:latin typeface="Trebuchet MS"/>
                <a:ea typeface="Microsoft YaHei"/>
              </a:rPr>
              <a:t>un </a:t>
            </a:r>
            <a:r>
              <a:rPr lang="fr-FR" b="1" dirty="0">
                <a:solidFill>
                  <a:srgbClr val="000000"/>
                </a:solidFill>
                <a:latin typeface="Trebuchet MS"/>
                <a:ea typeface="Microsoft YaHei"/>
              </a:rPr>
              <a:t>conseiller de prévention ou à défaut, un assistant de prévention</a:t>
            </a:r>
            <a:r>
              <a:rPr lang="fr-FR" dirty="0">
                <a:solidFill>
                  <a:srgbClr val="000000"/>
                </a:solidFill>
                <a:latin typeface="Trebuchet MS"/>
                <a:ea typeface="Microsoft YaHei"/>
              </a:rPr>
              <a:t>, de plein droit avec voix consultative, lorsque la situation de la collectivité auprès de laquelle il est placé est </a:t>
            </a:r>
            <a:r>
              <a:rPr lang="fr-FR" dirty="0" smtClean="0">
                <a:solidFill>
                  <a:srgbClr val="000000"/>
                </a:solidFill>
                <a:latin typeface="Trebuchet MS"/>
                <a:ea typeface="Microsoft YaHei"/>
              </a:rPr>
              <a:t>évoquée.</a:t>
            </a:r>
          </a:p>
          <a:p>
            <a:pPr>
              <a:lnSpc>
                <a:spcPct val="100000"/>
              </a:lnSpc>
            </a:pPr>
            <a:endParaRPr dirty="0"/>
          </a:p>
          <a:p>
            <a:pPr>
              <a:lnSpc>
                <a:spcPct val="100000"/>
              </a:lnSpc>
              <a:buFontTx/>
              <a:buChar char="-"/>
            </a:pPr>
            <a:r>
              <a:rPr lang="fr-FR" b="1" dirty="0" smtClean="0">
                <a:solidFill>
                  <a:srgbClr val="000000"/>
                </a:solidFill>
                <a:latin typeface="Trebuchet MS"/>
                <a:ea typeface="Microsoft YaHei"/>
              </a:rPr>
              <a:t>le </a:t>
            </a:r>
            <a:r>
              <a:rPr lang="fr-FR" b="1" dirty="0">
                <a:solidFill>
                  <a:srgbClr val="000000"/>
                </a:solidFill>
                <a:latin typeface="Trebuchet MS"/>
                <a:ea typeface="Microsoft YaHei"/>
              </a:rPr>
              <a:t>médecin de prévention</a:t>
            </a:r>
            <a:r>
              <a:rPr lang="fr-FR" dirty="0">
                <a:solidFill>
                  <a:srgbClr val="000000"/>
                </a:solidFill>
                <a:latin typeface="Trebuchet MS"/>
                <a:ea typeface="Microsoft YaHei"/>
              </a:rPr>
              <a:t>, qui assiste lui aussi de plein droit aux séances, avec voix </a:t>
            </a:r>
            <a:r>
              <a:rPr lang="fr-FR" dirty="0" smtClean="0">
                <a:solidFill>
                  <a:srgbClr val="000000"/>
                </a:solidFill>
                <a:latin typeface="Trebuchet MS"/>
                <a:ea typeface="Microsoft YaHei"/>
              </a:rPr>
              <a:t>consultative.</a:t>
            </a:r>
          </a:p>
          <a:p>
            <a:pPr>
              <a:lnSpc>
                <a:spcPct val="100000"/>
              </a:lnSpc>
            </a:pPr>
            <a:endParaRPr dirty="0"/>
          </a:p>
          <a:p>
            <a:pPr>
              <a:lnSpc>
                <a:spcPct val="100000"/>
              </a:lnSpc>
              <a:buFontTx/>
              <a:buChar char="-"/>
            </a:pPr>
            <a:r>
              <a:rPr lang="fr-FR" b="1" dirty="0" smtClean="0">
                <a:solidFill>
                  <a:srgbClr val="000000"/>
                </a:solidFill>
                <a:latin typeface="Trebuchet MS"/>
                <a:ea typeface="Microsoft YaHei"/>
              </a:rPr>
              <a:t>des </a:t>
            </a:r>
            <a:r>
              <a:rPr lang="fr-FR" b="1" dirty="0">
                <a:solidFill>
                  <a:srgbClr val="000000"/>
                </a:solidFill>
                <a:latin typeface="Trebuchet MS"/>
                <a:ea typeface="Microsoft YaHei"/>
              </a:rPr>
              <a:t>experts convoqués par le Président, ou une personne qualifiée à laquelle il a fait appel, </a:t>
            </a:r>
            <a:r>
              <a:rPr lang="fr-FR" dirty="0">
                <a:solidFill>
                  <a:srgbClr val="000000"/>
                </a:solidFill>
                <a:latin typeface="Trebuchet MS"/>
                <a:ea typeface="Microsoft YaHei"/>
              </a:rPr>
              <a:t>à titre consultatif, à son initiative ou à la demande des représentants du personnel. Ils n’ont pas voix délibérative, et n’assistent qu’à la partie des débats portant sur les questions pour lesquelles ils ont été </a:t>
            </a:r>
            <a:r>
              <a:rPr lang="fr-FR" dirty="0" smtClean="0">
                <a:solidFill>
                  <a:srgbClr val="000000"/>
                </a:solidFill>
                <a:latin typeface="Trebuchet MS"/>
                <a:ea typeface="Microsoft YaHei"/>
              </a:rPr>
              <a:t>sollicités (exemple : entreprise qui a effectué des mesures de qualité de l’air dans un restaurant scolaire).</a:t>
            </a:r>
          </a:p>
          <a:p>
            <a:pPr>
              <a:lnSpc>
                <a:spcPct val="100000"/>
              </a:lnSpc>
            </a:pPr>
            <a:endParaRPr dirty="0"/>
          </a:p>
          <a:p>
            <a:pPr>
              <a:lnSpc>
                <a:spcPct val="100000"/>
              </a:lnSpc>
              <a:buFontTx/>
              <a:buChar char="-"/>
            </a:pPr>
            <a:r>
              <a:rPr lang="fr-FR" dirty="0" smtClean="0">
                <a:solidFill>
                  <a:srgbClr val="000000"/>
                </a:solidFill>
                <a:latin typeface="Trebuchet MS"/>
                <a:ea typeface="Microsoft YaHei"/>
              </a:rPr>
              <a:t>l’agent </a:t>
            </a:r>
            <a:r>
              <a:rPr lang="fr-FR" dirty="0">
                <a:solidFill>
                  <a:srgbClr val="000000"/>
                </a:solidFill>
                <a:latin typeface="Trebuchet MS"/>
                <a:ea typeface="Microsoft YaHei"/>
              </a:rPr>
              <a:t>qui est chargé du </a:t>
            </a:r>
            <a:r>
              <a:rPr lang="fr-FR" b="1" dirty="0">
                <a:solidFill>
                  <a:srgbClr val="000000"/>
                </a:solidFill>
                <a:latin typeface="Trebuchet MS"/>
                <a:ea typeface="Microsoft YaHei"/>
              </a:rPr>
              <a:t>secrétariat administratif </a:t>
            </a:r>
            <a:r>
              <a:rPr lang="fr-FR" dirty="0">
                <a:solidFill>
                  <a:srgbClr val="000000"/>
                </a:solidFill>
                <a:latin typeface="Trebuchet MS"/>
                <a:ea typeface="Microsoft YaHei"/>
              </a:rPr>
              <a:t>du </a:t>
            </a:r>
            <a:r>
              <a:rPr lang="fr-FR" dirty="0" smtClean="0">
                <a:solidFill>
                  <a:srgbClr val="000000"/>
                </a:solidFill>
                <a:latin typeface="Trebuchet MS"/>
                <a:ea typeface="Microsoft YaHei"/>
              </a:rPr>
              <a:t>comité :</a:t>
            </a:r>
          </a:p>
          <a:p>
            <a:pPr algn="ctr">
              <a:lnSpc>
                <a:spcPct val="100000"/>
              </a:lnSpc>
            </a:pPr>
            <a:r>
              <a:rPr lang="fr-FR" i="1" dirty="0" smtClean="0">
                <a:solidFill>
                  <a:schemeClr val="accent1">
                    <a:lumMod val="50000"/>
                  </a:schemeClr>
                </a:solidFill>
                <a:latin typeface="Trebuchet MS"/>
                <a:ea typeface="Microsoft YaHei"/>
              </a:rPr>
              <a:t>Mme Marie-Dominique PETITPAS </a:t>
            </a:r>
            <a:r>
              <a:rPr lang="fr-FR" i="1" dirty="0">
                <a:solidFill>
                  <a:schemeClr val="accent1">
                    <a:lumMod val="50000"/>
                  </a:schemeClr>
                </a:solidFill>
                <a:latin typeface="Trebuchet MS"/>
                <a:ea typeface="Microsoft YaHei"/>
              </a:rPr>
              <a:t>et Mme Caroline BANNERY </a:t>
            </a:r>
            <a:endParaRPr lang="fr-FR" i="1" dirty="0" smtClean="0">
              <a:solidFill>
                <a:schemeClr val="accent1">
                  <a:lumMod val="50000"/>
                </a:schemeClr>
              </a:solidFill>
              <a:latin typeface="Trebuchet MS"/>
              <a:ea typeface="Microsoft YaHei"/>
            </a:endParaRPr>
          </a:p>
          <a:p>
            <a:pPr algn="ctr">
              <a:lnSpc>
                <a:spcPct val="100000"/>
              </a:lnSpc>
            </a:pPr>
            <a:r>
              <a:rPr lang="fr-FR" i="1" dirty="0" smtClean="0">
                <a:solidFill>
                  <a:schemeClr val="accent1">
                    <a:lumMod val="50000"/>
                  </a:schemeClr>
                </a:solidFill>
                <a:latin typeface="Trebuchet MS"/>
                <a:ea typeface="Microsoft YaHei"/>
              </a:rPr>
              <a:t>assurent </a:t>
            </a:r>
            <a:r>
              <a:rPr lang="fr-FR" i="1" dirty="0">
                <a:solidFill>
                  <a:schemeClr val="accent1">
                    <a:lumMod val="50000"/>
                  </a:schemeClr>
                </a:solidFill>
                <a:latin typeface="Trebuchet MS"/>
                <a:ea typeface="Microsoft YaHei"/>
              </a:rPr>
              <a:t>ce secrétariat.</a:t>
            </a:r>
            <a:endParaRPr dirty="0">
              <a:solidFill>
                <a:schemeClr val="accent1">
                  <a:lumMod val="50000"/>
                </a:schemeClr>
              </a:solidFill>
            </a:endParaRPr>
          </a:p>
          <a:p>
            <a:pP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AF09BDDD-DAF6-494A-88E9-57A22A85A698}" type="slidenum">
              <a:rPr lang="fr-FR" sz="1200">
                <a:solidFill>
                  <a:srgbClr val="000000"/>
                </a:solidFill>
                <a:latin typeface="Calibri"/>
              </a:rPr>
              <a:pPr algn="r">
                <a:lnSpc>
                  <a:spcPct val="100000"/>
                </a:lnSpc>
              </a:pPr>
              <a:t>12</a:t>
            </a:fld>
            <a:endParaRPr dirty="0"/>
          </a:p>
        </p:txBody>
      </p:sp>
      <p:sp>
        <p:nvSpPr>
          <p:cNvPr id="163" name="TextShape 2"/>
          <p:cNvSpPr txBox="1"/>
          <p:nvPr/>
        </p:nvSpPr>
        <p:spPr>
          <a:xfrm>
            <a:off x="468360" y="981000"/>
            <a:ext cx="8228880" cy="42156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 fonctionnement (3)</a:t>
            </a:r>
            <a:endParaRPr/>
          </a:p>
        </p:txBody>
      </p:sp>
      <p:sp>
        <p:nvSpPr>
          <p:cNvPr id="164" name="TextShape 3"/>
          <p:cNvSpPr txBox="1"/>
          <p:nvPr/>
        </p:nvSpPr>
        <p:spPr>
          <a:xfrm>
            <a:off x="539640" y="1556640"/>
            <a:ext cx="8208720" cy="4597200"/>
          </a:xfrm>
          <a:prstGeom prst="rect">
            <a:avLst/>
          </a:prstGeom>
        </p:spPr>
        <p:txBody>
          <a:bodyPr lIns="90000" tIns="45000" rIns="90000" bIns="45000"/>
          <a:lstStyle/>
          <a:p>
            <a:pPr algn="ctr">
              <a:lnSpc>
                <a:spcPct val="100000"/>
              </a:lnSpc>
            </a:pPr>
            <a:endParaRPr lang="fr-FR" b="1" i="1" dirty="0" smtClean="0">
              <a:solidFill>
                <a:srgbClr val="000000"/>
              </a:solidFill>
              <a:latin typeface="Trebuchet MS"/>
              <a:ea typeface="Microsoft YaHei"/>
            </a:endParaRPr>
          </a:p>
          <a:p>
            <a:pPr algn="ctr">
              <a:lnSpc>
                <a:spcPct val="100000"/>
              </a:lnSpc>
            </a:pPr>
            <a:r>
              <a:rPr lang="fr-FR" sz="2000" b="1" i="1" dirty="0" smtClean="0">
                <a:solidFill>
                  <a:srgbClr val="000000"/>
                </a:solidFill>
                <a:latin typeface="Trebuchet MS"/>
                <a:ea typeface="Microsoft YaHei"/>
              </a:rPr>
              <a:t>Précisions </a:t>
            </a:r>
            <a:r>
              <a:rPr lang="fr-FR" sz="2000" b="1" i="1" dirty="0">
                <a:solidFill>
                  <a:srgbClr val="000000"/>
                </a:solidFill>
                <a:latin typeface="Trebuchet MS"/>
                <a:ea typeface="Microsoft YaHei"/>
              </a:rPr>
              <a:t>sur le rôle des ACFI auprès des </a:t>
            </a:r>
            <a:r>
              <a:rPr lang="fr-FR" sz="2000" b="1" i="1" dirty="0" smtClean="0">
                <a:solidFill>
                  <a:srgbClr val="000000"/>
                </a:solidFill>
                <a:latin typeface="Trebuchet MS"/>
                <a:ea typeface="Microsoft YaHei"/>
              </a:rPr>
              <a:t>CHSCT</a:t>
            </a:r>
          </a:p>
          <a:p>
            <a:pPr algn="ctr">
              <a:lnSpc>
                <a:spcPct val="100000"/>
              </a:lnSpc>
            </a:pPr>
            <a:endParaRPr sz="2000" dirty="0"/>
          </a:p>
          <a:p>
            <a:pPr>
              <a:lnSpc>
                <a:spcPct val="100000"/>
              </a:lnSpc>
            </a:pPr>
            <a:r>
              <a:rPr lang="fr-FR" sz="2000" dirty="0">
                <a:solidFill>
                  <a:srgbClr val="000000"/>
                </a:solidFill>
                <a:latin typeface="Trebuchet MS"/>
                <a:ea typeface="Microsoft YaHei"/>
              </a:rPr>
              <a:t>     Les ACFI peuvent assister, avec voix consultative, aux travaux du CHSCT. </a:t>
            </a:r>
            <a:endParaRPr sz="2000" dirty="0"/>
          </a:p>
          <a:p>
            <a:pPr>
              <a:lnSpc>
                <a:spcPct val="100000"/>
              </a:lnSpc>
            </a:pPr>
            <a:r>
              <a:rPr lang="fr-FR" sz="2000" dirty="0">
                <a:solidFill>
                  <a:srgbClr val="000000"/>
                </a:solidFill>
                <a:latin typeface="Trebuchet MS"/>
                <a:ea typeface="Microsoft YaHei"/>
              </a:rPr>
              <a:t>     A cet effet, les documents se rattachant à la mission </a:t>
            </a:r>
            <a:r>
              <a:rPr lang="fr-FR" sz="2000" dirty="0" smtClean="0">
                <a:solidFill>
                  <a:srgbClr val="000000"/>
                </a:solidFill>
                <a:latin typeface="Trebuchet MS"/>
                <a:ea typeface="Microsoft YaHei"/>
              </a:rPr>
              <a:t>du CHSCT </a:t>
            </a:r>
            <a:r>
              <a:rPr lang="fr-FR" sz="2000" dirty="0">
                <a:solidFill>
                  <a:srgbClr val="000000"/>
                </a:solidFill>
                <a:latin typeface="Trebuchet MS"/>
                <a:ea typeface="Microsoft YaHei"/>
              </a:rPr>
              <a:t>leur sont communiqués pour avis. </a:t>
            </a:r>
            <a:endParaRPr sz="2000" dirty="0"/>
          </a:p>
          <a:p>
            <a:pPr>
              <a:lnSpc>
                <a:spcPct val="100000"/>
              </a:lnSpc>
            </a:pPr>
            <a:r>
              <a:rPr lang="fr-FR" sz="2000" dirty="0">
                <a:solidFill>
                  <a:srgbClr val="000000"/>
                </a:solidFill>
                <a:latin typeface="Trebuchet MS"/>
                <a:ea typeface="Microsoft YaHei"/>
              </a:rPr>
              <a:t>     Parallèlement, les </a:t>
            </a:r>
            <a:r>
              <a:rPr lang="fr-FR" sz="2000" dirty="0" smtClean="0">
                <a:solidFill>
                  <a:srgbClr val="000000"/>
                </a:solidFill>
                <a:latin typeface="Trebuchet MS"/>
                <a:ea typeface="Microsoft YaHei"/>
              </a:rPr>
              <a:t>membres du CHSCT </a:t>
            </a:r>
            <a:r>
              <a:rPr lang="fr-FR" sz="2000" dirty="0">
                <a:solidFill>
                  <a:srgbClr val="000000"/>
                </a:solidFill>
                <a:latin typeface="Trebuchet MS"/>
                <a:ea typeface="Microsoft YaHei"/>
              </a:rPr>
              <a:t>sont </a:t>
            </a:r>
            <a:r>
              <a:rPr lang="fr-FR" sz="2000" dirty="0" smtClean="0">
                <a:solidFill>
                  <a:srgbClr val="000000"/>
                </a:solidFill>
                <a:latin typeface="Trebuchet MS"/>
                <a:ea typeface="Microsoft YaHei"/>
              </a:rPr>
              <a:t>informés, sur demande, de leurs </a:t>
            </a:r>
            <a:r>
              <a:rPr lang="fr-FR" sz="2000" dirty="0">
                <a:solidFill>
                  <a:srgbClr val="000000"/>
                </a:solidFill>
                <a:latin typeface="Trebuchet MS"/>
                <a:ea typeface="Microsoft YaHei"/>
              </a:rPr>
              <a:t>visites et </a:t>
            </a:r>
            <a:r>
              <a:rPr lang="fr-FR" sz="2000" dirty="0" smtClean="0">
                <a:solidFill>
                  <a:srgbClr val="000000"/>
                </a:solidFill>
                <a:latin typeface="Trebuchet MS"/>
                <a:ea typeface="Microsoft YaHei"/>
              </a:rPr>
              <a:t>observations.</a:t>
            </a:r>
            <a:endParaRPr sz="2000" dirty="0"/>
          </a:p>
          <a:p>
            <a:pPr>
              <a:lnSpc>
                <a:spcPct val="100000"/>
              </a:lnSpc>
            </a:pPr>
            <a:r>
              <a:rPr lang="fr-FR" sz="2000" dirty="0">
                <a:solidFill>
                  <a:srgbClr val="000000"/>
                </a:solidFill>
                <a:latin typeface="Trebuchet MS"/>
                <a:ea typeface="Microsoft YaHei"/>
              </a:rPr>
              <a:t>     Les ACFI assistent également à toutes les séances de travail, d’étude et de formation où leur présence est souhaitée</a:t>
            </a:r>
            <a:r>
              <a:rPr lang="fr-FR" sz="2000" dirty="0" smtClean="0">
                <a:solidFill>
                  <a:srgbClr val="000000"/>
                </a:solidFill>
                <a:latin typeface="Trebuchet MS"/>
                <a:ea typeface="Microsoft YaHei"/>
              </a:rPr>
              <a:t>.</a:t>
            </a:r>
          </a:p>
          <a:p>
            <a:pPr>
              <a:lnSpc>
                <a:spcPct val="100000"/>
              </a:lnSpc>
            </a:pPr>
            <a:endParaRPr sz="2000" dirty="0"/>
          </a:p>
          <a:p>
            <a:pPr algn="ctr">
              <a:lnSpc>
                <a:spcPct val="100000"/>
              </a:lnSpc>
            </a:pPr>
            <a:r>
              <a:rPr lang="fr-FR" sz="2000" i="1" dirty="0">
                <a:solidFill>
                  <a:schemeClr val="accent1">
                    <a:lumMod val="50000"/>
                  </a:schemeClr>
                </a:solidFill>
                <a:latin typeface="Trebuchet MS"/>
                <a:ea typeface="Microsoft YaHei"/>
              </a:rPr>
              <a:t>M. Nicolas DELUGIN assistera à toutes les séances.</a:t>
            </a:r>
            <a:endParaRPr sz="2000" dirty="0">
              <a:solidFill>
                <a:schemeClr val="accent1">
                  <a:lumMod val="50000"/>
                </a:schemeClr>
              </a:solidFill>
            </a:endParaRPr>
          </a:p>
          <a:p>
            <a:pPr algn="ctr">
              <a:lnSpc>
                <a:spcPct val="100000"/>
              </a:lnSpc>
            </a:pPr>
            <a:r>
              <a:rPr lang="fr-FR" sz="2000" i="1" dirty="0">
                <a:solidFill>
                  <a:schemeClr val="accent1">
                    <a:lumMod val="50000"/>
                  </a:schemeClr>
                </a:solidFill>
                <a:latin typeface="Trebuchet MS"/>
                <a:ea typeface="Microsoft YaHei"/>
              </a:rPr>
              <a:t>Les autres ACFI du CDG 74 pourront également assister aux séances du CHSCT, suivant le secteur dont ils ont la responsabilité. </a:t>
            </a:r>
            <a:endParaRPr sz="2000" dirty="0">
              <a:solidFill>
                <a:schemeClr val="accent1">
                  <a:lumMod val="50000"/>
                </a:schemeClr>
              </a:solidFill>
            </a:endParaRPr>
          </a:p>
          <a:p>
            <a:pPr algn="ct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55B7DA79-F01F-4DC1-A8AE-50E55F18B9F7}" type="slidenum">
              <a:rPr lang="fr-FR" sz="1200">
                <a:solidFill>
                  <a:srgbClr val="000000"/>
                </a:solidFill>
                <a:latin typeface="Calibri"/>
              </a:rPr>
              <a:pPr algn="r">
                <a:lnSpc>
                  <a:spcPct val="100000"/>
                </a:lnSpc>
              </a:pPr>
              <a:t>13</a:t>
            </a:fld>
            <a:endParaRPr sz="1200" dirty="0"/>
          </a:p>
        </p:txBody>
      </p:sp>
      <p:sp>
        <p:nvSpPr>
          <p:cNvPr id="166" name="TextShape 2"/>
          <p:cNvSpPr txBox="1"/>
          <p:nvPr/>
        </p:nvSpPr>
        <p:spPr>
          <a:xfrm>
            <a:off x="468360" y="981000"/>
            <a:ext cx="8228880" cy="42156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Les avis du CHSCT (et du CT)  (1)</a:t>
            </a:r>
            <a:endParaRPr/>
          </a:p>
        </p:txBody>
      </p:sp>
      <p:sp>
        <p:nvSpPr>
          <p:cNvPr id="167" name="TextShape 3"/>
          <p:cNvSpPr txBox="1"/>
          <p:nvPr/>
        </p:nvSpPr>
        <p:spPr>
          <a:xfrm>
            <a:off x="539640" y="1628640"/>
            <a:ext cx="8208720" cy="4525200"/>
          </a:xfrm>
          <a:prstGeom prst="rect">
            <a:avLst/>
          </a:prstGeom>
        </p:spPr>
        <p:txBody>
          <a:bodyPr lIns="90000" tIns="45000" rIns="90000" bIns="45000"/>
          <a:lstStyle/>
          <a:p>
            <a:pPr algn="ctr">
              <a:lnSpc>
                <a:spcPct val="100000"/>
              </a:lnSpc>
            </a:pPr>
            <a:r>
              <a:rPr lang="fr-FR" i="1" dirty="0">
                <a:solidFill>
                  <a:srgbClr val="000000"/>
                </a:solidFill>
                <a:latin typeface="Arial"/>
                <a:ea typeface="Microsoft YaHei"/>
              </a:rPr>
              <a:t> </a:t>
            </a:r>
            <a:r>
              <a:rPr lang="fr-FR" i="1" dirty="0">
                <a:solidFill>
                  <a:srgbClr val="000000"/>
                </a:solidFill>
                <a:latin typeface="Trebuchet MS" pitchFamily="34" charset="0"/>
                <a:ea typeface="Microsoft YaHei"/>
              </a:rPr>
              <a:t>Rappel </a:t>
            </a:r>
            <a:r>
              <a:rPr lang="fr-FR" dirty="0">
                <a:solidFill>
                  <a:srgbClr val="000000"/>
                </a:solidFill>
                <a:latin typeface="Trebuchet MS" pitchFamily="34" charset="0"/>
                <a:ea typeface="Microsoft YaHei"/>
              </a:rPr>
              <a:t>: si l’avis préalable du CHSCT, comme celui du CT, ne lie pas l’Autorité territoriale, </a:t>
            </a:r>
            <a:r>
              <a:rPr lang="fr-FR" b="1" dirty="0">
                <a:solidFill>
                  <a:srgbClr val="000000"/>
                </a:solidFill>
                <a:latin typeface="Trebuchet MS" pitchFamily="34" charset="0"/>
                <a:ea typeface="Microsoft YaHei"/>
              </a:rPr>
              <a:t>il est cependant obligatoire</a:t>
            </a:r>
            <a:r>
              <a:rPr lang="fr-FR" b="1" dirty="0" smtClean="0">
                <a:solidFill>
                  <a:srgbClr val="000000"/>
                </a:solidFill>
                <a:latin typeface="Trebuchet MS" pitchFamily="34" charset="0"/>
                <a:ea typeface="Microsoft YaHei"/>
              </a:rPr>
              <a:t>.</a:t>
            </a:r>
          </a:p>
          <a:p>
            <a:pPr algn="ctr">
              <a:lnSpc>
                <a:spcPct val="100000"/>
              </a:lnSpc>
            </a:pPr>
            <a:endParaRPr dirty="0">
              <a:latin typeface="Trebuchet MS" pitchFamily="34" charset="0"/>
            </a:endParaRPr>
          </a:p>
          <a:p>
            <a:pPr>
              <a:lnSpc>
                <a:spcPct val="100000"/>
              </a:lnSpc>
              <a:buSzPct val="45000"/>
              <a:buFont typeface="Arial" pitchFamily="34" charset="0"/>
              <a:buChar char="•"/>
            </a:pPr>
            <a:r>
              <a:rPr lang="fr-FR" dirty="0" smtClean="0">
                <a:solidFill>
                  <a:srgbClr val="000000"/>
                </a:solidFill>
                <a:latin typeface="Trebuchet MS" pitchFamily="34" charset="0"/>
                <a:ea typeface="Microsoft YaHei"/>
              </a:rPr>
              <a:t> L’avis </a:t>
            </a:r>
            <a:r>
              <a:rPr lang="fr-FR" dirty="0">
                <a:solidFill>
                  <a:srgbClr val="000000"/>
                </a:solidFill>
                <a:latin typeface="Trebuchet MS" pitchFamily="34" charset="0"/>
                <a:ea typeface="Microsoft YaHei"/>
              </a:rPr>
              <a:t>du CHSCT est rendu sur chaque dossier lorsqu’ont été recueillis, </a:t>
            </a:r>
            <a:r>
              <a:rPr lang="fr-FR" b="1" dirty="0">
                <a:solidFill>
                  <a:srgbClr val="000000"/>
                </a:solidFill>
                <a:latin typeface="Trebuchet MS" pitchFamily="34" charset="0"/>
                <a:ea typeface="Microsoft YaHei"/>
              </a:rPr>
              <a:t>d’une part</a:t>
            </a:r>
            <a:r>
              <a:rPr lang="fr-FR" dirty="0">
                <a:solidFill>
                  <a:srgbClr val="000000"/>
                </a:solidFill>
                <a:latin typeface="Trebuchet MS" pitchFamily="34" charset="0"/>
                <a:ea typeface="Microsoft YaHei"/>
              </a:rPr>
              <a:t>, l’avis du collège des représentants des collectivités et, </a:t>
            </a:r>
            <a:r>
              <a:rPr lang="fr-FR" b="1" dirty="0">
                <a:solidFill>
                  <a:srgbClr val="000000"/>
                </a:solidFill>
                <a:latin typeface="Trebuchet MS" pitchFamily="34" charset="0"/>
                <a:ea typeface="Microsoft YaHei"/>
              </a:rPr>
              <a:t>d’autre part</a:t>
            </a:r>
            <a:r>
              <a:rPr lang="fr-FR" dirty="0">
                <a:solidFill>
                  <a:srgbClr val="000000"/>
                </a:solidFill>
                <a:latin typeface="Trebuchet MS" pitchFamily="34" charset="0"/>
                <a:ea typeface="Microsoft YaHei"/>
              </a:rPr>
              <a:t>, l’avis du collège des représentants du personnel. </a:t>
            </a:r>
            <a:endParaRPr lang="fr-FR" dirty="0" smtClean="0">
              <a:solidFill>
                <a:srgbClr val="000000"/>
              </a:solidFill>
              <a:latin typeface="Trebuchet MS" pitchFamily="34" charset="0"/>
              <a:ea typeface="Microsoft YaHei"/>
            </a:endParaRPr>
          </a:p>
          <a:p>
            <a:pPr>
              <a:lnSpc>
                <a:spcPct val="100000"/>
              </a:lnSpc>
              <a:buSzPct val="45000"/>
              <a:buFont typeface="Arial" pitchFamily="34" charset="0"/>
              <a:buChar char="•"/>
            </a:pPr>
            <a:endParaRPr dirty="0">
              <a:latin typeface="Trebuchet MS" pitchFamily="34" charset="0"/>
            </a:endParaRPr>
          </a:p>
          <a:p>
            <a:pPr>
              <a:lnSpc>
                <a:spcPct val="100000"/>
              </a:lnSpc>
            </a:pPr>
            <a:r>
              <a:rPr lang="fr-FR" dirty="0" smtClean="0">
                <a:solidFill>
                  <a:srgbClr val="000000"/>
                </a:solidFill>
                <a:latin typeface="Trebuchet MS" pitchFamily="34" charset="0"/>
                <a:ea typeface="Microsoft YaHei"/>
              </a:rPr>
              <a:t>Les </a:t>
            </a:r>
            <a:r>
              <a:rPr lang="fr-FR" dirty="0">
                <a:solidFill>
                  <a:srgbClr val="000000"/>
                </a:solidFill>
                <a:latin typeface="Trebuchet MS" pitchFamily="34" charset="0"/>
                <a:ea typeface="Microsoft YaHei"/>
              </a:rPr>
              <a:t>avis de chaque collège seront donc recueillis séparément ; il n’y aura pas de « synthèse ».</a:t>
            </a:r>
            <a:r>
              <a:rPr lang="fr-FR" b="1" dirty="0">
                <a:solidFill>
                  <a:srgbClr val="000000"/>
                </a:solidFill>
                <a:latin typeface="Trebuchet MS" pitchFamily="34" charset="0"/>
                <a:ea typeface="Microsoft YaHei"/>
              </a:rPr>
              <a:t> Chaque collectivité devra prendre sa décision au regard de ces 2 avis qui lui seront communiqués. </a:t>
            </a:r>
            <a:endParaRPr lang="fr-FR" b="1" dirty="0" smtClean="0">
              <a:solidFill>
                <a:srgbClr val="000000"/>
              </a:solidFill>
              <a:latin typeface="Trebuchet MS" pitchFamily="34" charset="0"/>
              <a:ea typeface="Microsoft YaHei"/>
            </a:endParaRPr>
          </a:p>
          <a:p>
            <a:pPr>
              <a:lnSpc>
                <a:spcPct val="100000"/>
              </a:lnSpc>
            </a:pPr>
            <a:endParaRPr dirty="0">
              <a:latin typeface="Trebuchet MS" pitchFamily="34" charset="0"/>
            </a:endParaRPr>
          </a:p>
          <a:p>
            <a:pPr>
              <a:lnSpc>
                <a:spcPct val="100000"/>
              </a:lnSpc>
              <a:buSzPct val="45000"/>
              <a:buFont typeface="Arial" pitchFamily="34" charset="0"/>
              <a:buChar char="•"/>
            </a:pPr>
            <a:r>
              <a:rPr lang="fr-FR" dirty="0" smtClean="0">
                <a:solidFill>
                  <a:srgbClr val="000000"/>
                </a:solidFill>
                <a:latin typeface="Trebuchet MS" pitchFamily="34" charset="0"/>
                <a:ea typeface="Microsoft YaHei"/>
              </a:rPr>
              <a:t> Par </a:t>
            </a:r>
            <a:r>
              <a:rPr lang="fr-FR" dirty="0">
                <a:solidFill>
                  <a:srgbClr val="000000"/>
                </a:solidFill>
                <a:latin typeface="Trebuchet MS" pitchFamily="34" charset="0"/>
                <a:ea typeface="Microsoft YaHei"/>
              </a:rPr>
              <a:t>ailleurs, lorsqu'une question à l'ordre du jour dont la mise en œuvre nécessite une délibération, recueillera un avis défavorable unanime des représentants du personnel, cette question devra faire l'objet dorénavant d'un réexamen, et donner lieu à </a:t>
            </a:r>
            <a:r>
              <a:rPr lang="fr-FR" b="1" dirty="0">
                <a:solidFill>
                  <a:srgbClr val="000000"/>
                </a:solidFill>
                <a:latin typeface="Trebuchet MS" pitchFamily="34" charset="0"/>
                <a:ea typeface="Microsoft YaHei"/>
              </a:rPr>
              <a:t>une nouvelle consultation du CHSCT dans un délai compris entre 8 et 30 jours.</a:t>
            </a:r>
            <a:endParaRPr dirty="0">
              <a:latin typeface="Trebuchet MS" pitchFamily="34" charset="0"/>
            </a:endParaRPr>
          </a:p>
          <a:p>
            <a:pPr algn="ct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66D58570-5C07-48F2-995B-8B7655CDE177}" type="slidenum">
              <a:rPr lang="fr-FR" sz="1200">
                <a:solidFill>
                  <a:srgbClr val="000000"/>
                </a:solidFill>
                <a:latin typeface="Calibri"/>
              </a:rPr>
              <a:pPr algn="r">
                <a:lnSpc>
                  <a:spcPct val="100000"/>
                </a:lnSpc>
              </a:pPr>
              <a:t>14</a:t>
            </a:fld>
            <a:endParaRPr sz="1200" dirty="0"/>
          </a:p>
        </p:txBody>
      </p:sp>
      <p:sp>
        <p:nvSpPr>
          <p:cNvPr id="169" name="TextShape 2"/>
          <p:cNvSpPr txBox="1"/>
          <p:nvPr/>
        </p:nvSpPr>
        <p:spPr>
          <a:xfrm>
            <a:off x="468360" y="981000"/>
            <a:ext cx="8228880" cy="42156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Les avis du CHSCT (et du CT) (2)</a:t>
            </a:r>
            <a:endParaRPr/>
          </a:p>
        </p:txBody>
      </p:sp>
      <p:sp>
        <p:nvSpPr>
          <p:cNvPr id="170" name="TextShape 3"/>
          <p:cNvSpPr txBox="1"/>
          <p:nvPr/>
        </p:nvSpPr>
        <p:spPr>
          <a:xfrm>
            <a:off x="539640" y="1628640"/>
            <a:ext cx="8208720" cy="4525200"/>
          </a:xfrm>
          <a:prstGeom prst="rect">
            <a:avLst/>
          </a:prstGeom>
        </p:spPr>
        <p:txBody>
          <a:bodyPr lIns="90000" tIns="45000" rIns="90000" bIns="45000"/>
          <a:lstStyle/>
          <a:p>
            <a:pPr>
              <a:lnSpc>
                <a:spcPct val="100000"/>
              </a:lnSpc>
              <a:buSzPct val="45000"/>
              <a:buFont typeface="Arial" pitchFamily="34" charset="0"/>
              <a:buChar char="•"/>
            </a:pPr>
            <a:r>
              <a:rPr lang="fr-FR" sz="2000" dirty="0" smtClean="0">
                <a:solidFill>
                  <a:srgbClr val="000000"/>
                </a:solidFill>
                <a:latin typeface="Arial"/>
                <a:ea typeface="Microsoft YaHei"/>
              </a:rPr>
              <a:t> </a:t>
            </a:r>
            <a:r>
              <a:rPr lang="fr-FR" sz="2000" dirty="0" smtClean="0">
                <a:solidFill>
                  <a:srgbClr val="000000"/>
                </a:solidFill>
                <a:latin typeface="Trebuchet MS" pitchFamily="34" charset="0"/>
                <a:ea typeface="Microsoft YaHei"/>
              </a:rPr>
              <a:t>Les </a:t>
            </a:r>
            <a:r>
              <a:rPr lang="fr-FR" sz="2000" dirty="0">
                <a:solidFill>
                  <a:srgbClr val="000000"/>
                </a:solidFill>
                <a:latin typeface="Trebuchet MS" pitchFamily="34" charset="0"/>
                <a:ea typeface="Microsoft YaHei"/>
              </a:rPr>
              <a:t>propositions et avis du CHSCT seront transmis à l'Autorité territoriale </a:t>
            </a:r>
            <a:r>
              <a:rPr lang="fr-FR" sz="2000" b="1" dirty="0">
                <a:solidFill>
                  <a:srgbClr val="000000"/>
                </a:solidFill>
                <a:latin typeface="Trebuchet MS" pitchFamily="34" charset="0"/>
                <a:ea typeface="Microsoft YaHei"/>
              </a:rPr>
              <a:t>dans les meilleurs délais</a:t>
            </a:r>
            <a:r>
              <a:rPr lang="fr-FR" sz="2000" b="1" dirty="0" smtClean="0">
                <a:solidFill>
                  <a:srgbClr val="000000"/>
                </a:solidFill>
                <a:latin typeface="Trebuchet MS" pitchFamily="34" charset="0"/>
                <a:ea typeface="Microsoft YaHei"/>
              </a:rPr>
              <a:t>.</a:t>
            </a:r>
          </a:p>
          <a:p>
            <a:pPr>
              <a:lnSpc>
                <a:spcPct val="100000"/>
              </a:lnSpc>
              <a:buSzPct val="45000"/>
            </a:pPr>
            <a:endParaRPr dirty="0">
              <a:latin typeface="Trebuchet MS" pitchFamily="34" charset="0"/>
            </a:endParaRPr>
          </a:p>
          <a:p>
            <a:pPr>
              <a:lnSpc>
                <a:spcPct val="100000"/>
              </a:lnSpc>
              <a:buSzPct val="45000"/>
              <a:buFont typeface="Arial" pitchFamily="34" charset="0"/>
              <a:buChar char="•"/>
            </a:pPr>
            <a:r>
              <a:rPr lang="fr-FR" sz="2000" dirty="0" smtClean="0">
                <a:solidFill>
                  <a:srgbClr val="000000"/>
                </a:solidFill>
                <a:latin typeface="Trebuchet MS" pitchFamily="34" charset="0"/>
                <a:ea typeface="Microsoft YaHei"/>
              </a:rPr>
              <a:t> Il </a:t>
            </a:r>
            <a:r>
              <a:rPr lang="fr-FR" sz="2000" dirty="0">
                <a:solidFill>
                  <a:srgbClr val="000000"/>
                </a:solidFill>
                <a:latin typeface="Trebuchet MS" pitchFamily="34" charset="0"/>
                <a:ea typeface="Microsoft YaHei"/>
              </a:rPr>
              <a:t>appartient ensuite à la collectivité d’assurer </a:t>
            </a:r>
            <a:r>
              <a:rPr lang="fr-FR" sz="2000" b="1" dirty="0">
                <a:solidFill>
                  <a:srgbClr val="000000"/>
                </a:solidFill>
                <a:latin typeface="Trebuchet MS" pitchFamily="34" charset="0"/>
                <a:ea typeface="Microsoft YaHei"/>
              </a:rPr>
              <a:t>la publicité des recommandations et avis du CHSCT auprès de ses agents</a:t>
            </a:r>
            <a:r>
              <a:rPr lang="fr-FR" sz="2000" dirty="0">
                <a:solidFill>
                  <a:srgbClr val="000000"/>
                </a:solidFill>
                <a:latin typeface="Trebuchet MS" pitchFamily="34" charset="0"/>
                <a:ea typeface="Microsoft YaHei"/>
              </a:rPr>
              <a:t>, dans un délai d’1 mois (par affichage, par exemple</a:t>
            </a:r>
            <a:r>
              <a:rPr lang="fr-FR" sz="2000" dirty="0" smtClean="0">
                <a:solidFill>
                  <a:srgbClr val="000000"/>
                </a:solidFill>
                <a:latin typeface="Trebuchet MS" pitchFamily="34" charset="0"/>
                <a:ea typeface="Microsoft YaHei"/>
              </a:rPr>
              <a:t>).</a:t>
            </a:r>
          </a:p>
          <a:p>
            <a:pPr>
              <a:lnSpc>
                <a:spcPct val="100000"/>
              </a:lnSpc>
              <a:buSzPct val="45000"/>
              <a:buFont typeface="Arial" pitchFamily="34" charset="0"/>
              <a:buChar char="•"/>
            </a:pPr>
            <a:endParaRPr dirty="0">
              <a:latin typeface="Trebuchet MS" pitchFamily="34" charset="0"/>
            </a:endParaRPr>
          </a:p>
          <a:p>
            <a:pPr>
              <a:lnSpc>
                <a:spcPct val="100000"/>
              </a:lnSpc>
              <a:buSzPct val="45000"/>
              <a:buFont typeface="Arial" pitchFamily="34" charset="0"/>
              <a:buChar char="•"/>
            </a:pPr>
            <a:r>
              <a:rPr lang="fr-FR" sz="2000" dirty="0">
                <a:solidFill>
                  <a:srgbClr val="000000"/>
                </a:solidFill>
                <a:latin typeface="Trebuchet MS" pitchFamily="34" charset="0"/>
                <a:ea typeface="Microsoft YaHei"/>
              </a:rPr>
              <a:t>Enfin, le Président du Comité doit informer les membres du CHSCT de la suite donnée à ses </a:t>
            </a:r>
            <a:r>
              <a:rPr lang="fr-FR" sz="2000" dirty="0" smtClean="0">
                <a:solidFill>
                  <a:srgbClr val="000000"/>
                </a:solidFill>
                <a:latin typeface="Trebuchet MS" pitchFamily="34" charset="0"/>
                <a:ea typeface="Microsoft YaHei"/>
              </a:rPr>
              <a:t>avis dans les 2 mois, </a:t>
            </a:r>
            <a:r>
              <a:rPr lang="fr-FR" sz="2000" dirty="0">
                <a:solidFill>
                  <a:srgbClr val="000000"/>
                </a:solidFill>
                <a:latin typeface="Trebuchet MS" pitchFamily="34" charset="0"/>
                <a:ea typeface="Microsoft YaHei"/>
              </a:rPr>
              <a:t>lorsque les dossiers présentés ont fait l'objet de </a:t>
            </a:r>
            <a:r>
              <a:rPr lang="fr-FR" sz="2000" b="1" dirty="0">
                <a:solidFill>
                  <a:srgbClr val="000000"/>
                </a:solidFill>
                <a:latin typeface="Trebuchet MS" pitchFamily="34" charset="0"/>
                <a:ea typeface="Microsoft YaHei"/>
              </a:rPr>
              <a:t>votes défavorables. </a:t>
            </a:r>
            <a:endParaRPr lang="fr-FR" sz="2000" b="1" dirty="0" smtClean="0">
              <a:solidFill>
                <a:srgbClr val="000000"/>
              </a:solidFill>
              <a:latin typeface="Trebuchet MS" pitchFamily="34" charset="0"/>
              <a:ea typeface="Microsoft YaHei"/>
            </a:endParaRPr>
          </a:p>
          <a:p>
            <a:pPr>
              <a:lnSpc>
                <a:spcPct val="100000"/>
              </a:lnSpc>
              <a:buSzPct val="45000"/>
              <a:buFont typeface="Arial" pitchFamily="34" charset="0"/>
              <a:buChar char="•"/>
            </a:pPr>
            <a:endParaRPr dirty="0">
              <a:latin typeface="Trebuchet MS" pitchFamily="34" charset="0"/>
            </a:endParaRPr>
          </a:p>
          <a:p>
            <a:pPr>
              <a:lnSpc>
                <a:spcPct val="100000"/>
              </a:lnSpc>
            </a:pPr>
            <a:r>
              <a:rPr lang="fr-FR" sz="2000" dirty="0" smtClean="0">
                <a:solidFill>
                  <a:srgbClr val="000000"/>
                </a:solidFill>
                <a:latin typeface="Trebuchet MS" pitchFamily="34" charset="0"/>
                <a:ea typeface="Microsoft YaHei"/>
              </a:rPr>
              <a:t>=&gt; En </a:t>
            </a:r>
            <a:r>
              <a:rPr lang="fr-FR" sz="2000" dirty="0">
                <a:solidFill>
                  <a:srgbClr val="000000"/>
                </a:solidFill>
                <a:latin typeface="Trebuchet MS" pitchFamily="34" charset="0"/>
                <a:ea typeface="Microsoft YaHei"/>
              </a:rPr>
              <a:t>pareil cas, la collectivité devra donc adresser </a:t>
            </a:r>
            <a:r>
              <a:rPr lang="fr-FR" sz="2000" b="1" dirty="0">
                <a:solidFill>
                  <a:srgbClr val="000000"/>
                </a:solidFill>
                <a:latin typeface="Trebuchet MS" pitchFamily="34" charset="0"/>
                <a:ea typeface="Microsoft YaHei"/>
              </a:rPr>
              <a:t>un courrier à l’attention du Président du CHSCT</a:t>
            </a:r>
            <a:r>
              <a:rPr lang="fr-FR" sz="2000" dirty="0">
                <a:solidFill>
                  <a:srgbClr val="000000"/>
                </a:solidFill>
                <a:latin typeface="Trebuchet MS" pitchFamily="34" charset="0"/>
                <a:ea typeface="Microsoft YaHei"/>
              </a:rPr>
              <a:t> afin de l’informer de sa décision.</a:t>
            </a:r>
            <a:endParaRPr dirty="0">
              <a:latin typeface="Trebuchet MS" pitchFamily="34" charset="0"/>
            </a:endParaRPr>
          </a:p>
          <a:p>
            <a:pPr>
              <a:lnSpc>
                <a:spcPct val="100000"/>
              </a:lnSpc>
            </a:pPr>
            <a:endParaRPr dirty="0">
              <a:latin typeface="Trebuchet MS" pitchFamily="34" charset="0"/>
            </a:endParaRPr>
          </a:p>
          <a:p>
            <a:pPr algn="ctr">
              <a:lnSpc>
                <a:spcPct val="100000"/>
              </a:lnSpc>
            </a:pPr>
            <a:endParaRPr dirty="0">
              <a:latin typeface="Trebuchet MS" pitchFamily="34" charset="0"/>
            </a:endParaRPr>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5C0B707A-C2D5-4466-A17C-D34A477CB8FD}" type="slidenum">
              <a:rPr lang="fr-FR" sz="1200">
                <a:solidFill>
                  <a:srgbClr val="000000"/>
                </a:solidFill>
                <a:latin typeface="Calibri"/>
              </a:rPr>
              <a:pPr algn="r">
                <a:lnSpc>
                  <a:spcPct val="100000"/>
                </a:lnSpc>
              </a:pPr>
              <a:t>15</a:t>
            </a:fld>
            <a:endParaRPr dirty="0"/>
          </a:p>
        </p:txBody>
      </p:sp>
      <p:sp>
        <p:nvSpPr>
          <p:cNvPr id="172" name="TextShape 2"/>
          <p:cNvSpPr txBox="1"/>
          <p:nvPr/>
        </p:nvSpPr>
        <p:spPr>
          <a:xfrm>
            <a:off x="457200" y="404640"/>
            <a:ext cx="8228880" cy="647640"/>
          </a:xfrm>
          <a:prstGeom prst="rect">
            <a:avLst/>
          </a:prstGeom>
        </p:spPr>
        <p:txBody>
          <a:bodyPr lIns="90000" tIns="45000" rIns="90000" bIns="45000" anchorCtr="1"/>
          <a:lstStyle/>
          <a:p>
            <a:pPr>
              <a:lnSpc>
                <a:spcPct val="100000"/>
              </a:lnSpc>
            </a:pPr>
            <a:r>
              <a:rPr lang="fr-FR" sz="2400" b="1" dirty="0" smtClean="0">
                <a:solidFill>
                  <a:srgbClr val="333399"/>
                </a:solidFill>
                <a:latin typeface="Trebuchet MS"/>
                <a:ea typeface="Microsoft YaHei"/>
              </a:rPr>
              <a:t>Les </a:t>
            </a:r>
            <a:r>
              <a:rPr lang="fr-FR" sz="2400" b="1" dirty="0">
                <a:solidFill>
                  <a:srgbClr val="333399"/>
                </a:solidFill>
                <a:latin typeface="Trebuchet MS"/>
                <a:ea typeface="Microsoft YaHei"/>
              </a:rPr>
              <a:t>missions du CHSCT</a:t>
            </a:r>
            <a:endParaRPr dirty="0"/>
          </a:p>
        </p:txBody>
      </p:sp>
      <p:sp>
        <p:nvSpPr>
          <p:cNvPr id="173" name="TextShape 3"/>
          <p:cNvSpPr txBox="1"/>
          <p:nvPr/>
        </p:nvSpPr>
        <p:spPr>
          <a:xfrm>
            <a:off x="539640" y="1124640"/>
            <a:ext cx="8228880" cy="4525200"/>
          </a:xfrm>
          <a:prstGeom prst="rect">
            <a:avLst/>
          </a:prstGeom>
        </p:spPr>
        <p:txBody>
          <a:bodyPr lIns="90000" tIns="45000" rIns="90000" bIns="45000"/>
          <a:lstStyle/>
          <a:p>
            <a:pPr algn="just">
              <a:lnSpc>
                <a:spcPct val="90000"/>
              </a:lnSpc>
            </a:pPr>
            <a:endParaRPr lang="fr-FR" dirty="0" smtClean="0">
              <a:solidFill>
                <a:srgbClr val="000000"/>
              </a:solidFill>
              <a:latin typeface="Trebuchet MS"/>
              <a:ea typeface="Tahoma"/>
            </a:endParaRPr>
          </a:p>
          <a:p>
            <a:pPr algn="just">
              <a:lnSpc>
                <a:spcPct val="90000"/>
              </a:lnSpc>
            </a:pPr>
            <a:endParaRPr lang="fr-FR" dirty="0" smtClean="0">
              <a:solidFill>
                <a:srgbClr val="000000"/>
              </a:solidFill>
              <a:latin typeface="Trebuchet MS"/>
              <a:ea typeface="Tahoma"/>
            </a:endParaRPr>
          </a:p>
          <a:p>
            <a:pPr algn="just">
              <a:lnSpc>
                <a:spcPct val="90000"/>
              </a:lnSpc>
            </a:pPr>
            <a:r>
              <a:rPr lang="fr-FR" dirty="0" smtClean="0">
                <a:solidFill>
                  <a:srgbClr val="000000"/>
                </a:solidFill>
                <a:latin typeface="Trebuchet MS"/>
                <a:ea typeface="Tahoma"/>
              </a:rPr>
              <a:t>1° </a:t>
            </a:r>
            <a:r>
              <a:rPr lang="fr-FR" dirty="0">
                <a:solidFill>
                  <a:srgbClr val="000000"/>
                </a:solidFill>
                <a:latin typeface="Trebuchet MS"/>
                <a:ea typeface="Tahoma"/>
              </a:rPr>
              <a:t>Contribuer à la </a:t>
            </a:r>
            <a:r>
              <a:rPr lang="fr-FR" b="1" dirty="0">
                <a:solidFill>
                  <a:srgbClr val="000000"/>
                </a:solidFill>
                <a:latin typeface="Trebuchet MS"/>
                <a:ea typeface="Tahoma"/>
              </a:rPr>
              <a:t>protection de la santé </a:t>
            </a:r>
            <a:r>
              <a:rPr lang="fr-FR" b="1" dirty="0" smtClean="0">
                <a:solidFill>
                  <a:srgbClr val="000000"/>
                </a:solidFill>
                <a:latin typeface="Trebuchet MS"/>
                <a:ea typeface="Tahoma"/>
              </a:rPr>
              <a:t>(physique </a:t>
            </a:r>
            <a:r>
              <a:rPr lang="fr-FR" b="1" dirty="0">
                <a:solidFill>
                  <a:srgbClr val="000000"/>
                </a:solidFill>
                <a:latin typeface="Trebuchet MS"/>
                <a:ea typeface="Tahoma"/>
              </a:rPr>
              <a:t>et </a:t>
            </a:r>
            <a:r>
              <a:rPr lang="fr-FR" b="1" dirty="0" smtClean="0">
                <a:solidFill>
                  <a:srgbClr val="000000"/>
                </a:solidFill>
                <a:latin typeface="Trebuchet MS"/>
                <a:ea typeface="Tahoma"/>
              </a:rPr>
              <a:t>mentale) </a:t>
            </a:r>
            <a:r>
              <a:rPr lang="fr-FR" b="1" dirty="0">
                <a:solidFill>
                  <a:srgbClr val="000000"/>
                </a:solidFill>
                <a:latin typeface="Trebuchet MS"/>
                <a:ea typeface="Tahoma"/>
              </a:rPr>
              <a:t>et de la </a:t>
            </a:r>
            <a:r>
              <a:rPr lang="fr-FR" b="1" dirty="0" smtClean="0">
                <a:solidFill>
                  <a:srgbClr val="000000"/>
                </a:solidFill>
                <a:latin typeface="Trebuchet MS"/>
                <a:ea typeface="Tahoma"/>
              </a:rPr>
              <a:t>sécurité des agents</a:t>
            </a:r>
          </a:p>
          <a:p>
            <a:pPr algn="just">
              <a:lnSpc>
                <a:spcPct val="90000"/>
              </a:lnSpc>
            </a:pPr>
            <a:r>
              <a:rPr lang="fr-FR" dirty="0">
                <a:solidFill>
                  <a:srgbClr val="000000"/>
                </a:solidFill>
                <a:latin typeface="Trebuchet MS"/>
                <a:ea typeface="Microsoft YaHei"/>
              </a:rPr>
              <a:t>
2°Contribuer à </a:t>
            </a:r>
            <a:r>
              <a:rPr lang="fr-FR" b="1" dirty="0">
                <a:solidFill>
                  <a:srgbClr val="000000"/>
                </a:solidFill>
                <a:latin typeface="Trebuchet MS"/>
                <a:ea typeface="Microsoft YaHei"/>
              </a:rPr>
              <a:t>l'amélioration des conditions de </a:t>
            </a:r>
            <a:r>
              <a:rPr lang="fr-FR" b="1" dirty="0" smtClean="0">
                <a:solidFill>
                  <a:srgbClr val="000000"/>
                </a:solidFill>
                <a:latin typeface="Trebuchet MS"/>
                <a:ea typeface="Microsoft YaHei"/>
              </a:rPr>
              <a:t>travail </a:t>
            </a:r>
            <a:endParaRPr lang="fr-FR" dirty="0" smtClean="0">
              <a:solidFill>
                <a:srgbClr val="000000"/>
              </a:solidFill>
              <a:latin typeface="Trebuchet MS"/>
              <a:ea typeface="Microsoft YaHei"/>
            </a:endParaRPr>
          </a:p>
          <a:p>
            <a:pPr algn="just">
              <a:lnSpc>
                <a:spcPct val="90000"/>
              </a:lnSpc>
            </a:pPr>
            <a:r>
              <a:rPr lang="fr-FR" dirty="0">
                <a:solidFill>
                  <a:srgbClr val="000000"/>
                </a:solidFill>
                <a:latin typeface="Trebuchet MS"/>
                <a:ea typeface="Tahoma"/>
              </a:rPr>
              <a:t>
3°Veiller au respect de la loi dans ces domaines. </a:t>
            </a:r>
            <a:endParaRPr lang="fr-FR" dirty="0" smtClean="0">
              <a:solidFill>
                <a:srgbClr val="000000"/>
              </a:solidFill>
              <a:latin typeface="Trebuchet MS"/>
              <a:ea typeface="Tahoma"/>
            </a:endParaRPr>
          </a:p>
          <a:p>
            <a:pPr algn="just">
              <a:lnSpc>
                <a:spcPct val="100000"/>
              </a:lnSpc>
            </a:pPr>
            <a:endParaRPr lang="fr-FR" dirty="0" smtClean="0"/>
          </a:p>
          <a:p>
            <a:pPr algn="just">
              <a:lnSpc>
                <a:spcPct val="100000"/>
              </a:lnSpc>
            </a:pPr>
            <a:endParaRPr lang="fr-FR" dirty="0" smtClean="0"/>
          </a:p>
          <a:p>
            <a:pPr algn="just">
              <a:lnSpc>
                <a:spcPct val="100000"/>
              </a:lnSpc>
            </a:pPr>
            <a:endParaRPr lang="fr-FR" dirty="0" smtClean="0"/>
          </a:p>
          <a:p>
            <a:pPr algn="just">
              <a:lnSpc>
                <a:spcPct val="100000"/>
              </a:lnSpc>
            </a:pPr>
            <a:endParaRPr dirty="0"/>
          </a:p>
          <a:p>
            <a:pPr algn="ctr">
              <a:lnSpc>
                <a:spcPct val="100000"/>
              </a:lnSpc>
            </a:pPr>
            <a:r>
              <a:rPr lang="fr-FR" b="1" i="1" dirty="0">
                <a:solidFill>
                  <a:srgbClr val="000000"/>
                </a:solidFill>
                <a:latin typeface="Trebuchet MS"/>
                <a:ea typeface="Tahoma"/>
              </a:rPr>
              <a:t>Champs de compétence CT // CHSCT </a:t>
            </a:r>
            <a:r>
              <a:rPr lang="fr-FR" b="1" i="1" dirty="0" smtClean="0">
                <a:solidFill>
                  <a:srgbClr val="000000"/>
                </a:solidFill>
                <a:latin typeface="Trebuchet MS"/>
                <a:ea typeface="Tahoma"/>
              </a:rPr>
              <a:t>:</a:t>
            </a:r>
          </a:p>
          <a:p>
            <a:pPr algn="ctr">
              <a:lnSpc>
                <a:spcPct val="100000"/>
              </a:lnSpc>
            </a:pPr>
            <a:endParaRPr dirty="0"/>
          </a:p>
          <a:p>
            <a:pPr algn="just">
              <a:lnSpc>
                <a:spcPct val="100000"/>
              </a:lnSpc>
            </a:pPr>
            <a:r>
              <a:rPr lang="fr-FR" dirty="0">
                <a:solidFill>
                  <a:srgbClr val="000000"/>
                </a:solidFill>
                <a:latin typeface="Trebuchet MS"/>
                <a:ea typeface="Microsoft YaHei"/>
              </a:rPr>
              <a:t>Le CT peut (toujours) être consulté pour avis sur les sujets d'ordre général intéressant l'hygiène, la sécurité et les conditions de travail. En outre, il bénéficie du concours du CHSCT dans les matières relevant de sa compétence.</a:t>
            </a:r>
            <a:endParaRPr dirty="0"/>
          </a:p>
          <a:p>
            <a:pPr algn="just">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1FC25C0E-B646-453D-B979-995411DBDFA5}" type="slidenum">
              <a:rPr lang="fr-FR" sz="1200">
                <a:solidFill>
                  <a:srgbClr val="000000"/>
                </a:solidFill>
                <a:latin typeface="Calibri"/>
              </a:rPr>
              <a:pPr algn="r">
                <a:lnSpc>
                  <a:spcPct val="100000"/>
                </a:lnSpc>
              </a:pPr>
              <a:t>16</a:t>
            </a:fld>
            <a:endParaRPr dirty="0"/>
          </a:p>
        </p:txBody>
      </p:sp>
      <p:sp>
        <p:nvSpPr>
          <p:cNvPr id="175"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Les actions du CHSCT</a:t>
            </a:r>
            <a:endParaRPr/>
          </a:p>
        </p:txBody>
      </p:sp>
      <p:sp>
        <p:nvSpPr>
          <p:cNvPr id="176" name="TextShape 3"/>
          <p:cNvSpPr txBox="1"/>
          <p:nvPr/>
        </p:nvSpPr>
        <p:spPr>
          <a:xfrm>
            <a:off x="457200" y="1600200"/>
            <a:ext cx="8228880" cy="4525200"/>
          </a:xfrm>
          <a:prstGeom prst="rect">
            <a:avLst/>
          </a:prstGeom>
        </p:spPr>
        <p:txBody>
          <a:bodyPr lIns="90000" tIns="45000" rIns="90000" bIns="45000"/>
          <a:lstStyle/>
          <a:p>
            <a:pPr>
              <a:lnSpc>
                <a:spcPct val="90000"/>
              </a:lnSpc>
            </a:pPr>
            <a:endParaRPr dirty="0"/>
          </a:p>
          <a:p>
            <a:pPr>
              <a:lnSpc>
                <a:spcPct val="90000"/>
              </a:lnSpc>
            </a:pPr>
            <a:r>
              <a:rPr lang="fr-FR" dirty="0">
                <a:solidFill>
                  <a:srgbClr val="000000"/>
                </a:solidFill>
                <a:latin typeface="Trebuchet MS"/>
                <a:ea typeface="Tahoma"/>
              </a:rPr>
              <a:t>1° Le CHSCT </a:t>
            </a:r>
            <a:r>
              <a:rPr lang="fr-FR" sz="2000" b="1" dirty="0">
                <a:solidFill>
                  <a:srgbClr val="000000"/>
                </a:solidFill>
                <a:latin typeface="Trebuchet MS"/>
                <a:ea typeface="Tahoma"/>
              </a:rPr>
              <a:t>analyse les risques professionnels et les facteurs de </a:t>
            </a:r>
            <a:r>
              <a:rPr lang="fr-FR" sz="2000" b="1" dirty="0" smtClean="0">
                <a:solidFill>
                  <a:srgbClr val="000000"/>
                </a:solidFill>
                <a:latin typeface="Trebuchet MS"/>
                <a:ea typeface="Tahoma"/>
              </a:rPr>
              <a:t>pénibilité, </a:t>
            </a:r>
            <a:r>
              <a:rPr lang="fr-FR" dirty="0" smtClean="0">
                <a:solidFill>
                  <a:srgbClr val="000000"/>
                </a:solidFill>
                <a:latin typeface="Trebuchet MS"/>
                <a:ea typeface="Tahoma"/>
              </a:rPr>
              <a:t>ainsi </a:t>
            </a:r>
            <a:r>
              <a:rPr lang="fr-FR" dirty="0">
                <a:solidFill>
                  <a:srgbClr val="000000"/>
                </a:solidFill>
                <a:latin typeface="Trebuchet MS"/>
                <a:ea typeface="Tahoma"/>
              </a:rPr>
              <a:t>que les conditions de travail.</a:t>
            </a:r>
            <a:endParaRPr dirty="0"/>
          </a:p>
          <a:p>
            <a:pPr>
              <a:lnSpc>
                <a:spcPct val="90000"/>
              </a:lnSpc>
            </a:pPr>
            <a:endParaRPr lang="fr-FR" dirty="0" smtClean="0">
              <a:solidFill>
                <a:srgbClr val="000000"/>
              </a:solidFill>
              <a:latin typeface="Trebuchet MS"/>
              <a:ea typeface="Tahoma"/>
            </a:endParaRPr>
          </a:p>
          <a:p>
            <a:pPr>
              <a:lnSpc>
                <a:spcPct val="90000"/>
              </a:lnSpc>
            </a:pPr>
            <a:r>
              <a:rPr lang="fr-FR" dirty="0">
                <a:solidFill>
                  <a:srgbClr val="000000"/>
                </a:solidFill>
                <a:latin typeface="Trebuchet MS"/>
                <a:ea typeface="Tahoma"/>
              </a:rPr>
              <a:t>
2° Il </a:t>
            </a:r>
            <a:r>
              <a:rPr lang="fr-FR" sz="2000" b="1" dirty="0">
                <a:solidFill>
                  <a:srgbClr val="000000"/>
                </a:solidFill>
                <a:latin typeface="Trebuchet MS"/>
                <a:ea typeface="Tahoma"/>
              </a:rPr>
              <a:t>contribue à la promotion de la prévention des risques professionnels</a:t>
            </a:r>
            <a:r>
              <a:rPr lang="fr-FR" dirty="0">
                <a:solidFill>
                  <a:srgbClr val="000000"/>
                </a:solidFill>
                <a:latin typeface="Trebuchet MS"/>
                <a:ea typeface="Tahoma"/>
              </a:rPr>
              <a:t>, et suscite toute initiative qu’il estime utile dans cette perspective ; </a:t>
            </a:r>
            <a:r>
              <a:rPr lang="fr-FR" dirty="0" smtClean="0">
                <a:solidFill>
                  <a:srgbClr val="000000"/>
                </a:solidFill>
                <a:latin typeface="Trebuchet MS"/>
                <a:ea typeface="Tahoma"/>
              </a:rPr>
              <a:t>notamment en </a:t>
            </a:r>
            <a:r>
              <a:rPr lang="fr-FR" dirty="0">
                <a:solidFill>
                  <a:srgbClr val="000000"/>
                </a:solidFill>
                <a:latin typeface="Trebuchet MS"/>
                <a:ea typeface="Tahoma"/>
              </a:rPr>
              <a:t>matière de harcèlement moral et sexuel.</a:t>
            </a:r>
            <a:endParaRPr dirty="0"/>
          </a:p>
          <a:p>
            <a:pPr>
              <a:lnSpc>
                <a:spcPct val="90000"/>
              </a:lnSpc>
            </a:pPr>
            <a:endParaRPr lang="fr-FR" dirty="0" smtClean="0">
              <a:solidFill>
                <a:srgbClr val="000000"/>
              </a:solidFill>
              <a:latin typeface="Trebuchet MS"/>
              <a:ea typeface="Tahoma"/>
            </a:endParaRPr>
          </a:p>
          <a:p>
            <a:pPr>
              <a:lnSpc>
                <a:spcPct val="90000"/>
              </a:lnSpc>
            </a:pPr>
            <a:r>
              <a:rPr lang="fr-FR" dirty="0">
                <a:solidFill>
                  <a:srgbClr val="000000"/>
                </a:solidFill>
                <a:latin typeface="Trebuchet MS"/>
                <a:ea typeface="Tahoma"/>
              </a:rPr>
              <a:t>
3</a:t>
            </a:r>
            <a:r>
              <a:rPr lang="fr-FR" dirty="0" smtClean="0">
                <a:solidFill>
                  <a:srgbClr val="000000"/>
                </a:solidFill>
                <a:latin typeface="Trebuchet MS"/>
                <a:ea typeface="Tahoma"/>
              </a:rPr>
              <a:t>° Il </a:t>
            </a:r>
            <a:r>
              <a:rPr lang="fr-FR" b="1" dirty="0">
                <a:solidFill>
                  <a:srgbClr val="000000"/>
                </a:solidFill>
                <a:latin typeface="Trebuchet MS"/>
                <a:ea typeface="Tahoma"/>
              </a:rPr>
              <a:t>suggère toute mesure</a:t>
            </a:r>
            <a:r>
              <a:rPr lang="fr-FR" dirty="0">
                <a:solidFill>
                  <a:srgbClr val="000000"/>
                </a:solidFill>
                <a:latin typeface="Trebuchet MS"/>
                <a:ea typeface="Tahoma"/>
              </a:rPr>
              <a:t> de nature à améliorer l’hygiène et la sécurité au </a:t>
            </a:r>
            <a:r>
              <a:rPr lang="fr-FR" dirty="0" smtClean="0">
                <a:solidFill>
                  <a:srgbClr val="000000"/>
                </a:solidFill>
                <a:latin typeface="Trebuchet MS"/>
                <a:ea typeface="Tahoma"/>
              </a:rPr>
              <a:t>travail; </a:t>
            </a:r>
            <a:r>
              <a:rPr lang="fr-FR" dirty="0">
                <a:solidFill>
                  <a:srgbClr val="000000"/>
                </a:solidFill>
                <a:latin typeface="Trebuchet MS"/>
                <a:ea typeface="Tahoma"/>
              </a:rPr>
              <a:t>il participe à la </a:t>
            </a:r>
            <a:r>
              <a:rPr lang="fr-FR" b="1" dirty="0">
                <a:solidFill>
                  <a:srgbClr val="000000"/>
                </a:solidFill>
                <a:latin typeface="Trebuchet MS"/>
                <a:ea typeface="Tahoma"/>
              </a:rPr>
              <a:t>préparation des actions de formation </a:t>
            </a:r>
            <a:r>
              <a:rPr lang="fr-FR" dirty="0">
                <a:solidFill>
                  <a:srgbClr val="000000"/>
                </a:solidFill>
                <a:latin typeface="Trebuchet MS"/>
                <a:ea typeface="Tahoma"/>
              </a:rPr>
              <a:t>et veille à leur mise en œuvre.</a:t>
            </a: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C7848519-AFBA-4A41-A887-751D3536AD69}" type="slidenum">
              <a:rPr lang="fr-FR" sz="1200">
                <a:solidFill>
                  <a:srgbClr val="000000"/>
                </a:solidFill>
                <a:latin typeface="Calibri"/>
              </a:rPr>
              <a:pPr algn="r">
                <a:lnSpc>
                  <a:spcPct val="100000"/>
                </a:lnSpc>
              </a:pPr>
              <a:t>17</a:t>
            </a:fld>
            <a:endParaRPr sz="1200" dirty="0"/>
          </a:p>
        </p:txBody>
      </p:sp>
      <p:sp>
        <p:nvSpPr>
          <p:cNvPr id="178"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Les modalités d'actions du CHSCT</a:t>
            </a:r>
            <a:endParaRPr/>
          </a:p>
        </p:txBody>
      </p:sp>
      <p:sp>
        <p:nvSpPr>
          <p:cNvPr id="179" name="TextShape 3"/>
          <p:cNvSpPr txBox="1"/>
          <p:nvPr/>
        </p:nvSpPr>
        <p:spPr>
          <a:xfrm>
            <a:off x="457200" y="1600200"/>
            <a:ext cx="8228880" cy="4525200"/>
          </a:xfrm>
          <a:prstGeom prst="rect">
            <a:avLst/>
          </a:prstGeom>
        </p:spPr>
        <p:txBody>
          <a:bodyPr lIns="90000" tIns="45000" rIns="90000" bIns="45000" anchorCtr="1"/>
          <a:lstStyle/>
          <a:p>
            <a:pPr algn="ctr">
              <a:lnSpc>
                <a:spcPct val="90000"/>
              </a:lnSpc>
            </a:pPr>
            <a:endParaRPr dirty="0"/>
          </a:p>
          <a:p>
            <a:pPr algn="ctr">
              <a:lnSpc>
                <a:spcPct val="90000"/>
              </a:lnSpc>
            </a:pPr>
            <a:r>
              <a:rPr lang="fr-FR" sz="2800" b="1" dirty="0">
                <a:solidFill>
                  <a:srgbClr val="000000"/>
                </a:solidFill>
                <a:latin typeface="Trebuchet MS"/>
                <a:ea typeface="Tahoma"/>
              </a:rPr>
              <a:t>1° </a:t>
            </a:r>
            <a:r>
              <a:rPr lang="fr-FR" sz="2800" b="1" dirty="0" smtClean="0">
                <a:solidFill>
                  <a:srgbClr val="000000"/>
                </a:solidFill>
                <a:latin typeface="Trebuchet MS"/>
                <a:ea typeface="Tahoma"/>
              </a:rPr>
              <a:t>Visites </a:t>
            </a:r>
            <a:r>
              <a:rPr lang="fr-FR" sz="2800" b="1" dirty="0">
                <a:solidFill>
                  <a:srgbClr val="000000"/>
                </a:solidFill>
                <a:latin typeface="Trebuchet MS"/>
                <a:ea typeface="Tahoma"/>
              </a:rPr>
              <a:t>de </a:t>
            </a:r>
            <a:r>
              <a:rPr lang="fr-FR" sz="2800" b="1" dirty="0" smtClean="0">
                <a:solidFill>
                  <a:srgbClr val="000000"/>
                </a:solidFill>
                <a:latin typeface="Trebuchet MS"/>
                <a:ea typeface="Tahoma"/>
              </a:rPr>
              <a:t>services</a:t>
            </a:r>
          </a:p>
          <a:p>
            <a:pPr algn="ctr">
              <a:lnSpc>
                <a:spcPct val="90000"/>
              </a:lnSpc>
            </a:pPr>
            <a:endParaRPr dirty="0"/>
          </a:p>
          <a:p>
            <a:pPr algn="ctr">
              <a:lnSpc>
                <a:spcPct val="90000"/>
              </a:lnSpc>
            </a:pPr>
            <a:r>
              <a:rPr lang="fr-FR" sz="2800" b="1" dirty="0">
                <a:solidFill>
                  <a:srgbClr val="000000"/>
                </a:solidFill>
                <a:latin typeface="Trebuchet MS"/>
                <a:ea typeface="Tahoma"/>
              </a:rPr>
              <a:t>2° </a:t>
            </a:r>
            <a:r>
              <a:rPr lang="fr-FR" sz="2800" b="1" dirty="0" smtClean="0">
                <a:solidFill>
                  <a:srgbClr val="000000"/>
                </a:solidFill>
                <a:latin typeface="Trebuchet MS"/>
                <a:ea typeface="Tahoma"/>
              </a:rPr>
              <a:t>Enquêtes </a:t>
            </a:r>
          </a:p>
          <a:p>
            <a:pPr algn="ctr">
              <a:lnSpc>
                <a:spcPct val="90000"/>
              </a:lnSpc>
            </a:pPr>
            <a:endParaRPr dirty="0"/>
          </a:p>
          <a:p>
            <a:pPr algn="ctr">
              <a:lnSpc>
                <a:spcPct val="90000"/>
              </a:lnSpc>
            </a:pPr>
            <a:r>
              <a:rPr lang="fr-FR" sz="2800" b="1" dirty="0" smtClean="0">
                <a:solidFill>
                  <a:srgbClr val="000000"/>
                </a:solidFill>
                <a:latin typeface="Trebuchet MS"/>
                <a:ea typeface="Tahoma"/>
              </a:rPr>
              <a:t>3° Demandes d'expertise et d'auditions</a:t>
            </a:r>
          </a:p>
          <a:p>
            <a:pPr algn="ctr">
              <a:lnSpc>
                <a:spcPct val="90000"/>
              </a:lnSpc>
            </a:pPr>
            <a:endParaRPr dirty="0" smtClean="0"/>
          </a:p>
          <a:p>
            <a:pPr algn="ctr">
              <a:lnSpc>
                <a:spcPct val="90000"/>
              </a:lnSpc>
            </a:pPr>
            <a:r>
              <a:rPr lang="fr-FR" sz="2800" b="1" dirty="0" smtClean="0">
                <a:solidFill>
                  <a:srgbClr val="000000"/>
                </a:solidFill>
                <a:latin typeface="Trebuchet MS"/>
                <a:ea typeface="Tahoma"/>
              </a:rPr>
              <a:t>5° Consultations</a:t>
            </a:r>
          </a:p>
          <a:p>
            <a:pPr algn="ctr">
              <a:lnSpc>
                <a:spcPct val="90000"/>
              </a:lnSpc>
            </a:pPr>
            <a:endParaRPr dirty="0"/>
          </a:p>
          <a:p>
            <a:pPr algn="ctr">
              <a:lnSpc>
                <a:spcPct val="90000"/>
              </a:lnSpc>
            </a:pPr>
            <a:r>
              <a:rPr lang="fr-FR" sz="2800" b="1" dirty="0" smtClean="0">
                <a:solidFill>
                  <a:srgbClr val="000000"/>
                </a:solidFill>
                <a:latin typeface="Trebuchet MS"/>
                <a:ea typeface="Tahoma"/>
              </a:rPr>
              <a:t>6° Informations</a:t>
            </a:r>
          </a:p>
          <a:p>
            <a:pPr algn="ctr">
              <a:lnSpc>
                <a:spcPct val="90000"/>
              </a:lnSpc>
            </a:pPr>
            <a:endParaRPr dirty="0"/>
          </a:p>
          <a:p>
            <a:pPr algn="ctr">
              <a:lnSpc>
                <a:spcPct val="90000"/>
              </a:lnSpc>
            </a:pPr>
            <a:r>
              <a:rPr lang="fr-FR" sz="2800" b="1" dirty="0" smtClean="0">
                <a:solidFill>
                  <a:srgbClr val="000000"/>
                </a:solidFill>
                <a:latin typeface="Trebuchet MS"/>
                <a:ea typeface="Tahoma"/>
              </a:rPr>
              <a:t>7° Rapport </a:t>
            </a:r>
            <a:r>
              <a:rPr lang="fr-FR" sz="2800" b="1" dirty="0">
                <a:solidFill>
                  <a:srgbClr val="000000"/>
                </a:solidFill>
                <a:latin typeface="Trebuchet MS"/>
                <a:ea typeface="Tahoma"/>
              </a:rPr>
              <a:t>et </a:t>
            </a:r>
            <a:r>
              <a:rPr lang="fr-FR" sz="2800" b="1" dirty="0" smtClean="0">
                <a:solidFill>
                  <a:srgbClr val="000000"/>
                </a:solidFill>
                <a:latin typeface="Trebuchet MS"/>
                <a:ea typeface="Tahoma"/>
              </a:rPr>
              <a:t>programme </a:t>
            </a:r>
            <a:r>
              <a:rPr lang="fr-FR" sz="2800" b="1" dirty="0">
                <a:solidFill>
                  <a:srgbClr val="000000"/>
                </a:solidFill>
                <a:latin typeface="Trebuchet MS"/>
                <a:ea typeface="Tahoma"/>
              </a:rPr>
              <a:t>annuels</a:t>
            </a:r>
            <a:endParaRPr dirty="0"/>
          </a:p>
          <a:p>
            <a:pPr algn="ctr">
              <a:lnSpc>
                <a:spcPct val="90000"/>
              </a:lnSpc>
            </a:pPr>
            <a:r>
              <a:rPr lang="fr-FR" sz="2800" dirty="0">
                <a:solidFill>
                  <a:srgbClr val="000000"/>
                </a:solidFill>
                <a:latin typeface="Trebuchet MS"/>
                <a:ea typeface="Tahoma"/>
              </a:rPr>
              <a:t>
</a:t>
            </a: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9783EEA7-517B-4960-8EDF-4DFDA070344E}" type="slidenum">
              <a:rPr lang="fr-FR" sz="1200">
                <a:solidFill>
                  <a:srgbClr val="000000"/>
                </a:solidFill>
                <a:latin typeface="Calibri"/>
              </a:rPr>
              <a:pPr algn="r">
                <a:lnSpc>
                  <a:spcPct val="100000"/>
                </a:lnSpc>
              </a:pPr>
              <a:t>18</a:t>
            </a:fld>
            <a:endParaRPr dirty="0"/>
          </a:p>
        </p:txBody>
      </p:sp>
      <p:sp>
        <p:nvSpPr>
          <p:cNvPr id="181" name="TextShape 2"/>
          <p:cNvSpPr txBox="1"/>
          <p:nvPr/>
        </p:nvSpPr>
        <p:spPr>
          <a:xfrm>
            <a:off x="467544" y="548680"/>
            <a:ext cx="8228880" cy="509040"/>
          </a:xfrm>
          <a:prstGeom prst="rect">
            <a:avLst/>
          </a:prstGeom>
        </p:spPr>
        <p:txBody>
          <a:bodyPr lIns="90000" tIns="45000" rIns="90000" bIns="45000" anchorCtr="1"/>
          <a:lstStyle/>
          <a:p>
            <a:pPr>
              <a:lnSpc>
                <a:spcPct val="100000"/>
              </a:lnSpc>
            </a:pPr>
            <a:r>
              <a:rPr lang="fr-FR" sz="2400" b="1" dirty="0">
                <a:solidFill>
                  <a:srgbClr val="333399"/>
                </a:solidFill>
                <a:latin typeface="Trebuchet MS"/>
                <a:ea typeface="Microsoft YaHei"/>
              </a:rPr>
              <a:t>Les modalités d'actions du CHSCT</a:t>
            </a:r>
            <a:endParaRPr dirty="0"/>
          </a:p>
        </p:txBody>
      </p:sp>
      <p:sp>
        <p:nvSpPr>
          <p:cNvPr id="182" name="TextShape 3"/>
          <p:cNvSpPr txBox="1"/>
          <p:nvPr/>
        </p:nvSpPr>
        <p:spPr>
          <a:xfrm>
            <a:off x="251520" y="1268760"/>
            <a:ext cx="8228880" cy="4525200"/>
          </a:xfrm>
          <a:prstGeom prst="rect">
            <a:avLst/>
          </a:prstGeom>
        </p:spPr>
        <p:txBody>
          <a:bodyPr lIns="90000" tIns="45000" rIns="90000" bIns="45000"/>
          <a:lstStyle/>
          <a:p>
            <a:pPr algn="ctr">
              <a:lnSpc>
                <a:spcPct val="90000"/>
              </a:lnSpc>
            </a:pPr>
            <a:r>
              <a:rPr lang="fr-FR" dirty="0" smtClean="0">
                <a:solidFill>
                  <a:srgbClr val="000000"/>
                </a:solidFill>
                <a:latin typeface="Trebuchet MS"/>
                <a:ea typeface="Tahoma"/>
              </a:rPr>
              <a:t>1</a:t>
            </a:r>
            <a:r>
              <a:rPr lang="fr-FR" dirty="0">
                <a:solidFill>
                  <a:srgbClr val="000000"/>
                </a:solidFill>
                <a:latin typeface="Trebuchet MS"/>
                <a:ea typeface="Tahoma"/>
              </a:rPr>
              <a:t>°</a:t>
            </a:r>
            <a:r>
              <a:rPr lang="fr-FR" b="1" dirty="0">
                <a:solidFill>
                  <a:srgbClr val="000000"/>
                </a:solidFill>
                <a:latin typeface="Trebuchet MS"/>
                <a:ea typeface="Tahoma"/>
              </a:rPr>
              <a:t> </a:t>
            </a:r>
            <a:r>
              <a:rPr lang="fr-FR" b="1" dirty="0" smtClean="0">
                <a:solidFill>
                  <a:srgbClr val="000000"/>
                </a:solidFill>
                <a:latin typeface="Trebuchet MS"/>
                <a:ea typeface="Tahoma"/>
              </a:rPr>
              <a:t>Visites </a:t>
            </a:r>
            <a:r>
              <a:rPr lang="fr-FR" b="1" dirty="0">
                <a:solidFill>
                  <a:srgbClr val="000000"/>
                </a:solidFill>
                <a:latin typeface="Trebuchet MS"/>
                <a:ea typeface="Tahoma"/>
              </a:rPr>
              <a:t>de services</a:t>
            </a:r>
            <a:endParaRPr dirty="0"/>
          </a:p>
          <a:p>
            <a:pPr algn="ctr">
              <a:lnSpc>
                <a:spcPct val="90000"/>
              </a:lnSpc>
            </a:pPr>
            <a:endParaRPr lang="fr-FR" dirty="0" smtClean="0"/>
          </a:p>
          <a:p>
            <a:pPr algn="ctr">
              <a:lnSpc>
                <a:spcPct val="90000"/>
              </a:lnSpc>
            </a:pPr>
            <a:endParaRPr dirty="0"/>
          </a:p>
          <a:p>
            <a:pPr algn="just">
              <a:lnSpc>
                <a:spcPct val="90000"/>
              </a:lnSpc>
            </a:pPr>
            <a:r>
              <a:rPr lang="fr-FR" dirty="0">
                <a:solidFill>
                  <a:srgbClr val="000000"/>
                </a:solidFill>
                <a:latin typeface="Trebuchet MS"/>
                <a:ea typeface="Tahoma"/>
              </a:rPr>
              <a:t>Les membres du CHSCT visitent régulièrement les services.</a:t>
            </a:r>
            <a:endParaRPr dirty="0"/>
          </a:p>
          <a:p>
            <a:pPr algn="just">
              <a:lnSpc>
                <a:spcPct val="90000"/>
              </a:lnSpc>
            </a:pPr>
            <a:endParaRPr dirty="0"/>
          </a:p>
          <a:p>
            <a:pPr algn="just">
              <a:lnSpc>
                <a:spcPct val="90000"/>
              </a:lnSpc>
            </a:pPr>
            <a:r>
              <a:rPr lang="fr-FR" dirty="0" smtClean="0">
                <a:solidFill>
                  <a:srgbClr val="000000"/>
                </a:solidFill>
                <a:latin typeface="Trebuchet MS"/>
                <a:ea typeface="Tahoma"/>
              </a:rPr>
              <a:t>Composition </a:t>
            </a:r>
            <a:r>
              <a:rPr lang="fr-FR" dirty="0">
                <a:solidFill>
                  <a:srgbClr val="000000"/>
                </a:solidFill>
                <a:latin typeface="Trebuchet MS"/>
                <a:ea typeface="Tahoma"/>
              </a:rPr>
              <a:t>de la </a:t>
            </a:r>
            <a:r>
              <a:rPr lang="fr-FR" dirty="0" smtClean="0">
                <a:solidFill>
                  <a:srgbClr val="000000"/>
                </a:solidFill>
                <a:latin typeface="Trebuchet MS"/>
                <a:ea typeface="Tahoma"/>
              </a:rPr>
              <a:t>délégation : </a:t>
            </a:r>
            <a:r>
              <a:rPr lang="fr-FR" dirty="0">
                <a:solidFill>
                  <a:srgbClr val="000000"/>
                </a:solidFill>
                <a:latin typeface="Trebuchet MS"/>
                <a:ea typeface="Tahoma"/>
              </a:rPr>
              <a:t>“</a:t>
            </a:r>
            <a:r>
              <a:rPr lang="fr-FR" u="sng" dirty="0">
                <a:solidFill>
                  <a:srgbClr val="000000"/>
                </a:solidFill>
                <a:latin typeface="Trebuchet MS"/>
                <a:ea typeface="Tahoma"/>
              </a:rPr>
              <a:t>au moins</a:t>
            </a:r>
            <a:r>
              <a:rPr lang="fr-FR" dirty="0">
                <a:solidFill>
                  <a:srgbClr val="000000"/>
                </a:solidFill>
                <a:latin typeface="Trebuchet MS"/>
                <a:ea typeface="Tahoma"/>
              </a:rPr>
              <a:t>” un représentant du personnel et un représentant de la collectivité, </a:t>
            </a:r>
            <a:r>
              <a:rPr lang="fr-FR" dirty="0" smtClean="0">
                <a:solidFill>
                  <a:srgbClr val="000000"/>
                </a:solidFill>
                <a:latin typeface="Trebuchet MS"/>
                <a:ea typeface="Tahoma"/>
              </a:rPr>
              <a:t>médecin </a:t>
            </a:r>
            <a:r>
              <a:rPr lang="fr-FR" dirty="0">
                <a:solidFill>
                  <a:srgbClr val="000000"/>
                </a:solidFill>
                <a:latin typeface="Trebuchet MS"/>
                <a:ea typeface="Tahoma"/>
              </a:rPr>
              <a:t>du service de médecine préventive, </a:t>
            </a:r>
            <a:r>
              <a:rPr lang="fr-FR" dirty="0" smtClean="0">
                <a:solidFill>
                  <a:srgbClr val="000000"/>
                </a:solidFill>
                <a:latin typeface="Trebuchet MS"/>
                <a:ea typeface="Tahoma"/>
              </a:rPr>
              <a:t>ACFI </a:t>
            </a:r>
            <a:r>
              <a:rPr lang="fr-FR" dirty="0">
                <a:solidFill>
                  <a:srgbClr val="000000"/>
                </a:solidFill>
                <a:latin typeface="Trebuchet MS"/>
                <a:ea typeface="Tahoma"/>
              </a:rPr>
              <a:t>et </a:t>
            </a:r>
            <a:r>
              <a:rPr lang="fr-FR" dirty="0" smtClean="0">
                <a:solidFill>
                  <a:srgbClr val="000000"/>
                </a:solidFill>
                <a:latin typeface="Trebuchet MS"/>
                <a:ea typeface="Tahoma"/>
              </a:rPr>
              <a:t>assistant </a:t>
            </a:r>
            <a:r>
              <a:rPr lang="fr-FR" dirty="0">
                <a:solidFill>
                  <a:srgbClr val="000000"/>
                </a:solidFill>
                <a:latin typeface="Trebuchet MS"/>
                <a:ea typeface="Tahoma"/>
              </a:rPr>
              <a:t>ou </a:t>
            </a:r>
            <a:r>
              <a:rPr lang="fr-FR" dirty="0" smtClean="0">
                <a:solidFill>
                  <a:srgbClr val="000000"/>
                </a:solidFill>
                <a:latin typeface="Trebuchet MS"/>
                <a:ea typeface="Tahoma"/>
              </a:rPr>
              <a:t>conseiller </a:t>
            </a:r>
            <a:r>
              <a:rPr lang="fr-FR" dirty="0">
                <a:solidFill>
                  <a:srgbClr val="000000"/>
                </a:solidFill>
                <a:latin typeface="Trebuchet MS"/>
                <a:ea typeface="Tahoma"/>
              </a:rPr>
              <a:t>de prévention.</a:t>
            </a:r>
            <a:endParaRPr dirty="0"/>
          </a:p>
          <a:p>
            <a:pPr algn="just">
              <a:lnSpc>
                <a:spcPct val="90000"/>
              </a:lnSpc>
            </a:pPr>
            <a:endParaRPr dirty="0"/>
          </a:p>
          <a:p>
            <a:pPr algn="just">
              <a:lnSpc>
                <a:spcPct val="90000"/>
              </a:lnSpc>
            </a:pPr>
            <a:r>
              <a:rPr lang="fr-FR" dirty="0">
                <a:solidFill>
                  <a:srgbClr val="000000"/>
                </a:solidFill>
                <a:latin typeface="Trebuchet MS"/>
                <a:ea typeface="Tahoma"/>
              </a:rPr>
              <a:t>La circulaire de 2012 préconise qu’une délibération du CHSCT fixe, annuellement, un </a:t>
            </a:r>
            <a:r>
              <a:rPr lang="fr-FR" b="1" dirty="0">
                <a:solidFill>
                  <a:srgbClr val="000000"/>
                </a:solidFill>
                <a:latin typeface="Trebuchet MS"/>
                <a:ea typeface="Tahoma"/>
              </a:rPr>
              <a:t>programme prévisionnel des visites</a:t>
            </a:r>
            <a:r>
              <a:rPr lang="fr-FR" dirty="0">
                <a:solidFill>
                  <a:srgbClr val="000000"/>
                </a:solidFill>
                <a:latin typeface="Trebuchet MS"/>
                <a:ea typeface="Tahoma"/>
              </a:rPr>
              <a:t> de sites.</a:t>
            </a:r>
            <a:endParaRPr dirty="0"/>
          </a:p>
          <a:p>
            <a:pPr algn="just">
              <a:lnSpc>
                <a:spcPct val="100000"/>
              </a:lnSpc>
            </a:pPr>
            <a:endParaRPr dirty="0"/>
          </a:p>
          <a:p>
            <a:pPr algn="just">
              <a:lnSpc>
                <a:spcPct val="100000"/>
              </a:lnSpc>
            </a:pPr>
            <a:r>
              <a:rPr lang="fr-FR" dirty="0">
                <a:solidFill>
                  <a:srgbClr val="000000"/>
                </a:solidFill>
                <a:latin typeface="Trebuchet MS"/>
                <a:ea typeface="Tahoma"/>
              </a:rPr>
              <a:t>Ces visites doivent donner lieu à un rapport présenté au comité</a:t>
            </a:r>
            <a:r>
              <a:rPr lang="fr-FR" dirty="0" smtClean="0">
                <a:solidFill>
                  <a:srgbClr val="000000"/>
                </a:solidFill>
                <a:latin typeface="Trebuchet MS"/>
                <a:ea typeface="Tahoma"/>
              </a:rPr>
              <a:t>.</a:t>
            </a:r>
          </a:p>
          <a:p>
            <a:pPr algn="just">
              <a:lnSpc>
                <a:spcPct val="100000"/>
              </a:lnSpc>
            </a:pPr>
            <a:endParaRPr lang="fr-FR" dirty="0" smtClean="0">
              <a:solidFill>
                <a:srgbClr val="000000"/>
              </a:solidFill>
              <a:latin typeface="Trebuchet MS"/>
              <a:ea typeface="Tahoma"/>
            </a:endParaRPr>
          </a:p>
          <a:p>
            <a:pPr algn="ctr">
              <a:lnSpc>
                <a:spcPct val="100000"/>
              </a:lnSpc>
            </a:pPr>
            <a:r>
              <a:rPr lang="fr-FR" i="1" dirty="0" smtClean="0">
                <a:solidFill>
                  <a:schemeClr val="accent1">
                    <a:lumMod val="50000"/>
                  </a:schemeClr>
                </a:solidFill>
                <a:latin typeface="Trebuchet MS"/>
                <a:ea typeface="Tahoma"/>
              </a:rPr>
              <a:t>Au CDG 74, les membres du CHSCT ont validé la méthode suivante : </a:t>
            </a:r>
          </a:p>
          <a:p>
            <a:pPr algn="ctr">
              <a:lnSpc>
                <a:spcPct val="100000"/>
              </a:lnSpc>
            </a:pPr>
            <a:r>
              <a:rPr lang="fr-FR" i="1" dirty="0" smtClean="0">
                <a:solidFill>
                  <a:schemeClr val="accent1">
                    <a:lumMod val="50000"/>
                  </a:schemeClr>
                </a:solidFill>
                <a:latin typeface="Trebuchet MS"/>
                <a:ea typeface="Tahoma"/>
              </a:rPr>
              <a:t>tirage au sort (2 collectivités en 2015) + visite sur demande motivée des représentants du personnel</a:t>
            </a:r>
            <a:endParaRPr i="1" dirty="0">
              <a:solidFill>
                <a:schemeClr val="accent1">
                  <a:lumMod val="50000"/>
                </a:schemeClr>
              </a:solidFill>
            </a:endParaRPr>
          </a:p>
          <a:p>
            <a:pPr algn="just">
              <a:lnSpc>
                <a:spcPct val="100000"/>
              </a:lnSpc>
            </a:pPr>
            <a:endParaRPr dirty="0"/>
          </a:p>
          <a:p>
            <a:pPr>
              <a:lnSpc>
                <a:spcPct val="9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8B2E98CB-DA07-4157-930D-490890201069}" type="slidenum">
              <a:rPr lang="fr-FR" sz="1200">
                <a:solidFill>
                  <a:srgbClr val="000000"/>
                </a:solidFill>
                <a:latin typeface="Calibri"/>
              </a:rPr>
              <a:pPr algn="r">
                <a:lnSpc>
                  <a:spcPct val="100000"/>
                </a:lnSpc>
              </a:pPr>
              <a:t>19</a:t>
            </a:fld>
            <a:endParaRPr dirty="0"/>
          </a:p>
        </p:txBody>
      </p:sp>
      <p:sp>
        <p:nvSpPr>
          <p:cNvPr id="184" name="TextShape 2"/>
          <p:cNvSpPr txBox="1"/>
          <p:nvPr/>
        </p:nvSpPr>
        <p:spPr>
          <a:xfrm>
            <a:off x="467544" y="260648"/>
            <a:ext cx="8228880" cy="509040"/>
          </a:xfrm>
          <a:prstGeom prst="rect">
            <a:avLst/>
          </a:prstGeom>
        </p:spPr>
        <p:txBody>
          <a:bodyPr lIns="90000" tIns="45000" rIns="90000" bIns="45000" anchorCtr="1"/>
          <a:lstStyle/>
          <a:p>
            <a:pPr>
              <a:lnSpc>
                <a:spcPct val="100000"/>
              </a:lnSpc>
            </a:pPr>
            <a:r>
              <a:rPr lang="fr-FR" sz="2400" b="1" dirty="0">
                <a:solidFill>
                  <a:srgbClr val="333399"/>
                </a:solidFill>
                <a:latin typeface="Trebuchet MS"/>
                <a:ea typeface="Microsoft YaHei"/>
              </a:rPr>
              <a:t>Les modalités d'actions du CHSCT</a:t>
            </a:r>
            <a:endParaRPr dirty="0"/>
          </a:p>
        </p:txBody>
      </p:sp>
      <p:sp>
        <p:nvSpPr>
          <p:cNvPr id="185" name="TextShape 3"/>
          <p:cNvSpPr txBox="1"/>
          <p:nvPr/>
        </p:nvSpPr>
        <p:spPr>
          <a:xfrm>
            <a:off x="467544" y="980728"/>
            <a:ext cx="8228880" cy="3960440"/>
          </a:xfrm>
          <a:prstGeom prst="rect">
            <a:avLst/>
          </a:prstGeom>
        </p:spPr>
        <p:txBody>
          <a:bodyPr lIns="90000" tIns="45000" rIns="90000" bIns="45000"/>
          <a:lstStyle/>
          <a:p>
            <a:pPr>
              <a:lnSpc>
                <a:spcPct val="90000"/>
              </a:lnSpc>
            </a:pPr>
            <a:endParaRPr dirty="0"/>
          </a:p>
          <a:p>
            <a:pPr algn="ctr">
              <a:lnSpc>
                <a:spcPct val="90000"/>
              </a:lnSpc>
            </a:pPr>
            <a:r>
              <a:rPr lang="fr-FR" dirty="0">
                <a:solidFill>
                  <a:srgbClr val="000000"/>
                </a:solidFill>
                <a:latin typeface="Trebuchet MS"/>
                <a:ea typeface="Tahoma"/>
              </a:rPr>
              <a:t>2°</a:t>
            </a:r>
            <a:r>
              <a:rPr lang="fr-FR" b="1" dirty="0">
                <a:solidFill>
                  <a:srgbClr val="000000"/>
                </a:solidFill>
                <a:latin typeface="Trebuchet MS"/>
                <a:ea typeface="Tahoma"/>
              </a:rPr>
              <a:t> </a:t>
            </a:r>
            <a:r>
              <a:rPr lang="fr-FR" b="1" dirty="0" smtClean="0">
                <a:solidFill>
                  <a:srgbClr val="000000"/>
                </a:solidFill>
                <a:latin typeface="Trebuchet MS"/>
                <a:ea typeface="Tahoma"/>
              </a:rPr>
              <a:t>Enquêtes en cas d’accident</a:t>
            </a:r>
            <a:endParaRPr dirty="0"/>
          </a:p>
          <a:p>
            <a:pPr algn="ctr">
              <a:lnSpc>
                <a:spcPct val="90000"/>
              </a:lnSpc>
            </a:pPr>
            <a:endParaRPr dirty="0"/>
          </a:p>
          <a:p>
            <a:pPr algn="just">
              <a:lnSpc>
                <a:spcPct val="90000"/>
              </a:lnSpc>
            </a:pPr>
            <a:r>
              <a:rPr lang="fr-FR" dirty="0" smtClean="0">
                <a:solidFill>
                  <a:srgbClr val="000000"/>
                </a:solidFill>
                <a:latin typeface="Trebuchet MS"/>
                <a:ea typeface="Tahoma"/>
              </a:rPr>
              <a:t>Une délégation du CHSCT (idem « Visites des services ») </a:t>
            </a:r>
            <a:r>
              <a:rPr lang="fr-FR" dirty="0">
                <a:solidFill>
                  <a:srgbClr val="000000"/>
                </a:solidFill>
                <a:latin typeface="Trebuchet MS"/>
                <a:ea typeface="Tahoma"/>
              </a:rPr>
              <a:t>procède à une enquête </a:t>
            </a:r>
            <a:r>
              <a:rPr lang="fr-FR" dirty="0" smtClean="0">
                <a:solidFill>
                  <a:srgbClr val="000000"/>
                </a:solidFill>
                <a:latin typeface="Trebuchet MS"/>
                <a:ea typeface="Tahoma"/>
              </a:rPr>
              <a:t>en cas d’accident </a:t>
            </a:r>
            <a:r>
              <a:rPr lang="fr-FR" dirty="0">
                <a:solidFill>
                  <a:srgbClr val="000000"/>
                </a:solidFill>
                <a:latin typeface="Trebuchet MS"/>
                <a:ea typeface="Tahoma"/>
              </a:rPr>
              <a:t>du </a:t>
            </a:r>
            <a:r>
              <a:rPr lang="fr-FR" dirty="0" smtClean="0">
                <a:solidFill>
                  <a:srgbClr val="000000"/>
                </a:solidFill>
                <a:latin typeface="Trebuchet MS"/>
                <a:ea typeface="Tahoma"/>
              </a:rPr>
              <a:t>travail ou </a:t>
            </a:r>
            <a:r>
              <a:rPr lang="fr-FR" dirty="0">
                <a:solidFill>
                  <a:srgbClr val="000000"/>
                </a:solidFill>
                <a:latin typeface="Trebuchet MS"/>
                <a:ea typeface="Tahoma"/>
              </a:rPr>
              <a:t>de </a:t>
            </a:r>
            <a:r>
              <a:rPr lang="fr-FR" dirty="0" smtClean="0">
                <a:solidFill>
                  <a:srgbClr val="000000"/>
                </a:solidFill>
                <a:latin typeface="Trebuchet MS"/>
                <a:ea typeface="Tahoma"/>
              </a:rPr>
              <a:t>maladie </a:t>
            </a:r>
            <a:r>
              <a:rPr lang="fr-FR" dirty="0">
                <a:solidFill>
                  <a:srgbClr val="000000"/>
                </a:solidFill>
                <a:latin typeface="Trebuchet MS"/>
                <a:ea typeface="Tahoma"/>
              </a:rPr>
              <a:t>professionnelle </a:t>
            </a:r>
            <a:r>
              <a:rPr lang="fr-FR" dirty="0" smtClean="0">
                <a:solidFill>
                  <a:srgbClr val="000000"/>
                </a:solidFill>
                <a:latin typeface="Trebuchet MS"/>
                <a:ea typeface="Tahoma"/>
              </a:rPr>
              <a:t>:</a:t>
            </a:r>
            <a:endParaRPr dirty="0"/>
          </a:p>
          <a:p>
            <a:pPr algn="just">
              <a:lnSpc>
                <a:spcPct val="90000"/>
              </a:lnSpc>
            </a:pPr>
            <a:endParaRPr dirty="0"/>
          </a:p>
          <a:p>
            <a:pPr algn="just">
              <a:lnSpc>
                <a:spcPct val="100000"/>
              </a:lnSpc>
              <a:buFontTx/>
              <a:buChar char="-"/>
            </a:pPr>
            <a:r>
              <a:rPr lang="fr-FR" dirty="0" smtClean="0">
                <a:solidFill>
                  <a:srgbClr val="000000"/>
                </a:solidFill>
                <a:latin typeface="Trebuchet MS"/>
                <a:ea typeface="Tahoma"/>
              </a:rPr>
              <a:t>ayant </a:t>
            </a:r>
            <a:r>
              <a:rPr lang="fr-FR" dirty="0">
                <a:solidFill>
                  <a:srgbClr val="000000"/>
                </a:solidFill>
                <a:latin typeface="Trebuchet MS"/>
                <a:ea typeface="Tahoma"/>
              </a:rPr>
              <a:t>entraîné un </a:t>
            </a:r>
            <a:r>
              <a:rPr lang="fr-FR" b="1" dirty="0">
                <a:solidFill>
                  <a:srgbClr val="000000"/>
                </a:solidFill>
                <a:latin typeface="Trebuchet MS"/>
                <a:ea typeface="Tahoma"/>
              </a:rPr>
              <a:t>décès</a:t>
            </a:r>
            <a:r>
              <a:rPr lang="fr-FR" dirty="0">
                <a:solidFill>
                  <a:srgbClr val="000000"/>
                </a:solidFill>
                <a:latin typeface="Trebuchet MS"/>
                <a:ea typeface="Tahoma"/>
              </a:rPr>
              <a:t>, ou paraissant devoir entraîner une incapacité permanente, ou ayant révélé l’existence d’un </a:t>
            </a:r>
            <a:r>
              <a:rPr lang="fr-FR" b="1" dirty="0">
                <a:solidFill>
                  <a:srgbClr val="000000"/>
                </a:solidFill>
                <a:latin typeface="Trebuchet MS"/>
                <a:ea typeface="Tahoma"/>
              </a:rPr>
              <a:t>danger grave</a:t>
            </a:r>
            <a:r>
              <a:rPr lang="fr-FR" dirty="0" smtClean="0">
                <a:solidFill>
                  <a:srgbClr val="000000"/>
                </a:solidFill>
                <a:latin typeface="Trebuchet MS"/>
                <a:ea typeface="Tahoma"/>
              </a:rPr>
              <a:t>,</a:t>
            </a:r>
          </a:p>
          <a:p>
            <a:pPr algn="just">
              <a:lnSpc>
                <a:spcPct val="100000"/>
              </a:lnSpc>
            </a:pPr>
            <a:endParaRPr dirty="0"/>
          </a:p>
          <a:p>
            <a:pPr algn="just">
              <a:lnSpc>
                <a:spcPct val="100000"/>
              </a:lnSpc>
              <a:buFontTx/>
              <a:buChar char="-"/>
            </a:pPr>
            <a:r>
              <a:rPr lang="fr-FR" dirty="0" smtClean="0">
                <a:solidFill>
                  <a:srgbClr val="000000"/>
                </a:solidFill>
                <a:latin typeface="Trebuchet MS"/>
                <a:ea typeface="Tahoma"/>
              </a:rPr>
              <a:t>présentant </a:t>
            </a:r>
            <a:r>
              <a:rPr lang="fr-FR" dirty="0">
                <a:solidFill>
                  <a:srgbClr val="000000"/>
                </a:solidFill>
                <a:latin typeface="Trebuchet MS"/>
                <a:ea typeface="Tahoma"/>
              </a:rPr>
              <a:t>un </a:t>
            </a:r>
            <a:r>
              <a:rPr lang="fr-FR" b="1" dirty="0">
                <a:solidFill>
                  <a:srgbClr val="000000"/>
                </a:solidFill>
                <a:latin typeface="Trebuchet MS"/>
                <a:ea typeface="Tahoma"/>
              </a:rPr>
              <a:t>caractère répété </a:t>
            </a:r>
            <a:r>
              <a:rPr lang="fr-FR" dirty="0">
                <a:solidFill>
                  <a:srgbClr val="000000"/>
                </a:solidFill>
                <a:latin typeface="Trebuchet MS"/>
                <a:ea typeface="Tahoma"/>
              </a:rPr>
              <a:t>à un même poste de </a:t>
            </a:r>
            <a:r>
              <a:rPr lang="fr-FR" dirty="0" smtClean="0">
                <a:solidFill>
                  <a:srgbClr val="000000"/>
                </a:solidFill>
                <a:latin typeface="Trebuchet MS"/>
                <a:ea typeface="Tahoma"/>
              </a:rPr>
              <a:t>travail.</a:t>
            </a:r>
          </a:p>
          <a:p>
            <a:pPr algn="just">
              <a:lnSpc>
                <a:spcPct val="100000"/>
              </a:lnSpc>
            </a:pPr>
            <a:endParaRPr lang="fr-FR" dirty="0" smtClean="0">
              <a:solidFill>
                <a:srgbClr val="000000"/>
              </a:solidFill>
              <a:latin typeface="Trebuchet MS"/>
              <a:ea typeface="Tahoma"/>
            </a:endParaRPr>
          </a:p>
          <a:p>
            <a:pPr algn="just">
              <a:lnSpc>
                <a:spcPct val="100000"/>
              </a:lnSpc>
            </a:pPr>
            <a:endParaRPr lang="fr-FR" dirty="0" smtClean="0">
              <a:solidFill>
                <a:srgbClr val="000000"/>
              </a:solidFill>
              <a:latin typeface="Trebuchet MS"/>
              <a:ea typeface="Tahoma"/>
            </a:endParaRPr>
          </a:p>
          <a:p>
            <a:pPr algn="just">
              <a:lnSpc>
                <a:spcPct val="100000"/>
              </a:lnSpc>
            </a:pPr>
            <a:r>
              <a:rPr lang="fr-FR" i="1" dirty="0" smtClean="0">
                <a:solidFill>
                  <a:srgbClr val="000000"/>
                </a:solidFill>
                <a:latin typeface="Trebuchet MS"/>
                <a:ea typeface="Tahoma"/>
              </a:rPr>
              <a:t>Le CHSCT évalue la nécessité ou non de mener une enquête. </a:t>
            </a:r>
          </a:p>
          <a:p>
            <a:pPr algn="just">
              <a:lnSpc>
                <a:spcPct val="100000"/>
              </a:lnSpc>
            </a:pPr>
            <a:r>
              <a:rPr lang="fr-FR" i="1" dirty="0" smtClean="0">
                <a:solidFill>
                  <a:srgbClr val="000000"/>
                </a:solidFill>
                <a:latin typeface="Trebuchet MS"/>
                <a:ea typeface="Tahoma"/>
              </a:rPr>
              <a:t>Un rapport est établi (analyse des causes et mesures de prévention) et transmis à l’Autorité territoriale qui rendra compte des suites données.</a:t>
            </a:r>
          </a:p>
          <a:p>
            <a:pPr algn="just">
              <a:lnSpc>
                <a:spcPct val="100000"/>
              </a:lnSpc>
            </a:pPr>
            <a:endParaRPr lang="fr-FR" dirty="0" smtClean="0">
              <a:solidFill>
                <a:srgbClr val="000000"/>
              </a:solidFill>
              <a:latin typeface="Trebuchet MS"/>
              <a:ea typeface="Tahoma"/>
            </a:endParaRPr>
          </a:p>
          <a:p>
            <a:pPr algn="ctr">
              <a:lnSpc>
                <a:spcPct val="100000"/>
              </a:lnSpc>
            </a:pPr>
            <a:r>
              <a:rPr lang="fr-FR" i="1" dirty="0" smtClean="0">
                <a:solidFill>
                  <a:schemeClr val="accent1">
                    <a:lumMod val="50000"/>
                  </a:schemeClr>
                </a:solidFill>
                <a:latin typeface="Trebuchet MS"/>
                <a:ea typeface="Tahoma"/>
              </a:rPr>
              <a:t>Le CDG 74 met à votre disposition une </a:t>
            </a:r>
            <a:r>
              <a:rPr lang="fr-FR" b="1" i="1" dirty="0" smtClean="0">
                <a:solidFill>
                  <a:schemeClr val="accent1">
                    <a:lumMod val="50000"/>
                  </a:schemeClr>
                </a:solidFill>
                <a:latin typeface="Trebuchet MS"/>
                <a:ea typeface="Tahoma"/>
              </a:rPr>
              <a:t>note d’information </a:t>
            </a:r>
            <a:r>
              <a:rPr lang="fr-FR" i="1" dirty="0" smtClean="0">
                <a:solidFill>
                  <a:schemeClr val="accent1">
                    <a:lumMod val="50000"/>
                  </a:schemeClr>
                </a:solidFill>
                <a:latin typeface="Trebuchet MS"/>
                <a:ea typeface="Tahoma"/>
              </a:rPr>
              <a:t>à ce sujet ainsi qu’une </a:t>
            </a:r>
            <a:r>
              <a:rPr lang="fr-FR" b="1" i="1" dirty="0" smtClean="0">
                <a:solidFill>
                  <a:schemeClr val="accent1">
                    <a:lumMod val="50000"/>
                  </a:schemeClr>
                </a:solidFill>
                <a:latin typeface="Trebuchet MS"/>
                <a:ea typeface="Tahoma"/>
              </a:rPr>
              <a:t>fiche de saisine </a:t>
            </a:r>
            <a:r>
              <a:rPr lang="fr-FR" i="1" dirty="0" smtClean="0">
                <a:solidFill>
                  <a:schemeClr val="accent1">
                    <a:lumMod val="50000"/>
                  </a:schemeClr>
                </a:solidFill>
                <a:latin typeface="Trebuchet MS"/>
                <a:ea typeface="Tahoma"/>
              </a:rPr>
              <a:t>du CHSCT.</a:t>
            </a:r>
          </a:p>
          <a:p>
            <a:pPr algn="ctr">
              <a:lnSpc>
                <a:spcPct val="100000"/>
              </a:lnSpc>
            </a:pPr>
            <a:endParaRPr i="1" dirty="0">
              <a:solidFill>
                <a:schemeClr val="tx2">
                  <a:lumMod val="60000"/>
                  <a:lumOff val="40000"/>
                </a:schemeClr>
              </a:solidFill>
            </a:endParaRPr>
          </a:p>
          <a:p>
            <a:pPr algn="just">
              <a:lnSpc>
                <a:spcPct val="100000"/>
              </a:lnSpc>
            </a:pPr>
            <a:endParaRPr dirty="0"/>
          </a:p>
          <a:p>
            <a:pPr algn="just">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TextShape 1"/>
          <p:cNvSpPr txBox="1"/>
          <p:nvPr/>
        </p:nvSpPr>
        <p:spPr>
          <a:xfrm>
            <a:off x="539640" y="404640"/>
            <a:ext cx="8146800" cy="705600"/>
          </a:xfrm>
          <a:prstGeom prst="rect">
            <a:avLst/>
          </a:prstGeom>
        </p:spPr>
        <p:txBody>
          <a:bodyPr lIns="90000" tIns="45000" rIns="90000" bIns="45000" anchorCtr="1"/>
          <a:lstStyle/>
          <a:p>
            <a:pPr>
              <a:lnSpc>
                <a:spcPct val="100000"/>
              </a:lnSpc>
            </a:pPr>
            <a:r>
              <a:rPr lang="fr-FR" sz="2800" i="1" dirty="0">
                <a:solidFill>
                  <a:srgbClr val="0070C0"/>
                </a:solidFill>
                <a:latin typeface="Trebuchet MS"/>
                <a:ea typeface="Microsoft YaHei"/>
              </a:rPr>
              <a:t>
</a:t>
            </a:r>
            <a:r>
              <a:rPr lang="fr-FR" sz="2600" i="1" dirty="0">
                <a:solidFill>
                  <a:schemeClr val="accent1">
                    <a:lumMod val="50000"/>
                  </a:schemeClr>
                </a:solidFill>
                <a:latin typeface="Trebuchet MS"/>
                <a:ea typeface="Microsoft YaHei"/>
              </a:rPr>
              <a:t>Objectifs de la </a:t>
            </a:r>
            <a:r>
              <a:rPr lang="fr-FR" sz="2600" i="1" dirty="0" smtClean="0">
                <a:solidFill>
                  <a:schemeClr val="accent1">
                    <a:lumMod val="50000"/>
                  </a:schemeClr>
                </a:solidFill>
                <a:latin typeface="Trebuchet MS"/>
                <a:ea typeface="Microsoft YaHei"/>
              </a:rPr>
              <a:t>réunion</a:t>
            </a:r>
          </a:p>
          <a:p>
            <a:pPr>
              <a:lnSpc>
                <a:spcPct val="100000"/>
              </a:lnSpc>
            </a:pPr>
            <a:endParaRPr lang="fr-FR" sz="2600" i="1" dirty="0" smtClean="0">
              <a:solidFill>
                <a:schemeClr val="accent1">
                  <a:lumMod val="50000"/>
                </a:schemeClr>
              </a:solidFill>
              <a:latin typeface="Trebuchet MS"/>
              <a:ea typeface="Microsoft YaHei"/>
            </a:endParaRPr>
          </a:p>
          <a:p>
            <a:pPr>
              <a:lnSpc>
                <a:spcPct val="100000"/>
              </a:lnSpc>
            </a:pPr>
            <a:endParaRPr lang="fr-FR" sz="2600" i="1" dirty="0" smtClean="0">
              <a:solidFill>
                <a:srgbClr val="0070C0"/>
              </a:solidFill>
              <a:latin typeface="Trebuchet MS"/>
              <a:ea typeface="Microsoft YaHei"/>
            </a:endParaRPr>
          </a:p>
          <a:p>
            <a:pPr>
              <a:lnSpc>
                <a:spcPct val="100000"/>
              </a:lnSpc>
            </a:pPr>
            <a:r>
              <a:rPr lang="fr-FR" sz="2600" i="1" dirty="0" smtClean="0">
                <a:solidFill>
                  <a:srgbClr val="0070C0"/>
                </a:solidFill>
                <a:latin typeface="Trebuchet MS"/>
                <a:ea typeface="Microsoft YaHei"/>
              </a:rPr>
              <a:t> </a:t>
            </a:r>
            <a:endParaRPr dirty="0"/>
          </a:p>
        </p:txBody>
      </p:sp>
      <p:sp>
        <p:nvSpPr>
          <p:cNvPr id="126" name="TextShape 2"/>
          <p:cNvSpPr txBox="1"/>
          <p:nvPr/>
        </p:nvSpPr>
        <p:spPr>
          <a:xfrm>
            <a:off x="251520" y="1052736"/>
            <a:ext cx="8228880" cy="5000760"/>
          </a:xfrm>
          <a:prstGeom prst="rect">
            <a:avLst/>
          </a:prstGeom>
        </p:spPr>
        <p:txBody>
          <a:bodyPr lIns="90000" tIns="45000" rIns="90000" bIns="45000"/>
          <a:lstStyle/>
          <a:p>
            <a:pPr algn="ctr">
              <a:lnSpc>
                <a:spcPct val="100000"/>
              </a:lnSpc>
            </a:pPr>
            <a:endParaRPr dirty="0"/>
          </a:p>
          <a:p>
            <a:pPr algn="ctr">
              <a:lnSpc>
                <a:spcPct val="100000"/>
              </a:lnSpc>
            </a:pPr>
            <a:r>
              <a:rPr lang="fr-FR" sz="2400" dirty="0">
                <a:solidFill>
                  <a:srgbClr val="000000"/>
                </a:solidFill>
                <a:latin typeface="Trebuchet MS"/>
                <a:ea typeface="Microsoft YaHei"/>
              </a:rPr>
              <a:t>	</a:t>
            </a:r>
            <a:endParaRPr lang="fr-FR" sz="2400" dirty="0" smtClean="0">
              <a:solidFill>
                <a:srgbClr val="000000"/>
              </a:solidFill>
              <a:latin typeface="Trebuchet MS"/>
              <a:ea typeface="Microsoft YaHei"/>
            </a:endParaRPr>
          </a:p>
          <a:p>
            <a:pPr algn="ctr">
              <a:lnSpc>
                <a:spcPct val="100000"/>
              </a:lnSpc>
            </a:pPr>
            <a:r>
              <a:rPr lang="fr-FR" sz="2400" dirty="0" smtClean="0">
                <a:solidFill>
                  <a:srgbClr val="000000"/>
                </a:solidFill>
                <a:latin typeface="Trebuchet MS"/>
                <a:ea typeface="Microsoft YaHei"/>
              </a:rPr>
              <a:t>	Informer </a:t>
            </a:r>
            <a:r>
              <a:rPr lang="fr-FR" sz="2400" dirty="0">
                <a:solidFill>
                  <a:srgbClr val="000000"/>
                </a:solidFill>
                <a:latin typeface="Trebuchet MS"/>
                <a:ea typeface="Microsoft YaHei"/>
              </a:rPr>
              <a:t>les collectivités et établissements de moins de 50 agents qui relèvent du CHSCT du CDG 74, sur les cas de saisine </a:t>
            </a:r>
            <a:r>
              <a:rPr lang="fr-FR" sz="2400" dirty="0" smtClean="0">
                <a:solidFill>
                  <a:srgbClr val="000000"/>
                </a:solidFill>
                <a:latin typeface="Trebuchet MS"/>
                <a:ea typeface="Microsoft YaHei"/>
              </a:rPr>
              <a:t>qu’ils </a:t>
            </a:r>
            <a:r>
              <a:rPr lang="fr-FR" sz="2400" dirty="0">
                <a:solidFill>
                  <a:srgbClr val="000000"/>
                </a:solidFill>
                <a:latin typeface="Trebuchet MS"/>
                <a:ea typeface="Microsoft YaHei"/>
              </a:rPr>
              <a:t>doivent dorénavant </a:t>
            </a:r>
            <a:r>
              <a:rPr lang="fr-FR" sz="2400" dirty="0" smtClean="0">
                <a:solidFill>
                  <a:srgbClr val="000000"/>
                </a:solidFill>
                <a:latin typeface="Trebuchet MS"/>
                <a:ea typeface="Microsoft YaHei"/>
              </a:rPr>
              <a:t>identifier</a:t>
            </a:r>
            <a:r>
              <a:rPr lang="fr-FR" sz="2400" dirty="0">
                <a:solidFill>
                  <a:srgbClr val="000000"/>
                </a:solidFill>
                <a:latin typeface="Trebuchet MS"/>
                <a:ea typeface="Microsoft YaHei"/>
              </a:rPr>
              <a:t>, </a:t>
            </a:r>
            <a:r>
              <a:rPr lang="fr-FR" sz="2400" dirty="0" smtClean="0">
                <a:solidFill>
                  <a:srgbClr val="000000"/>
                </a:solidFill>
                <a:latin typeface="Trebuchet MS"/>
                <a:ea typeface="Microsoft YaHei"/>
              </a:rPr>
              <a:t>en amont </a:t>
            </a:r>
            <a:r>
              <a:rPr lang="fr-FR" sz="2400" dirty="0">
                <a:solidFill>
                  <a:srgbClr val="000000"/>
                </a:solidFill>
                <a:latin typeface="Trebuchet MS"/>
                <a:ea typeface="Microsoft YaHei"/>
              </a:rPr>
              <a:t>de la mise en </a:t>
            </a:r>
            <a:r>
              <a:rPr lang="fr-FR" sz="2400" dirty="0" err="1">
                <a:solidFill>
                  <a:srgbClr val="000000"/>
                </a:solidFill>
                <a:latin typeface="Trebuchet MS"/>
                <a:ea typeface="Microsoft YaHei"/>
              </a:rPr>
              <a:t>oeuvre</a:t>
            </a:r>
            <a:r>
              <a:rPr lang="fr-FR" sz="2400" dirty="0">
                <a:solidFill>
                  <a:srgbClr val="000000"/>
                </a:solidFill>
                <a:latin typeface="Trebuchet MS"/>
                <a:ea typeface="Microsoft YaHei"/>
              </a:rPr>
              <a:t> de leurs </a:t>
            </a:r>
            <a:r>
              <a:rPr lang="fr-FR" sz="2400" b="1" dirty="0">
                <a:solidFill>
                  <a:srgbClr val="000000"/>
                </a:solidFill>
                <a:latin typeface="Trebuchet MS"/>
                <a:ea typeface="Microsoft YaHei"/>
              </a:rPr>
              <a:t>projets liés à l'hygiène, la sécurité, mais aussi </a:t>
            </a:r>
            <a:endParaRPr lang="fr-FR" sz="2400" b="1" dirty="0" smtClean="0">
              <a:solidFill>
                <a:srgbClr val="000000"/>
              </a:solidFill>
              <a:latin typeface="Trebuchet MS"/>
              <a:ea typeface="Microsoft YaHei"/>
            </a:endParaRPr>
          </a:p>
          <a:p>
            <a:pPr algn="ctr">
              <a:lnSpc>
                <a:spcPct val="100000"/>
              </a:lnSpc>
            </a:pPr>
            <a:r>
              <a:rPr lang="fr-FR" sz="2400" b="1" dirty="0" smtClean="0">
                <a:solidFill>
                  <a:srgbClr val="000000"/>
                </a:solidFill>
                <a:latin typeface="Trebuchet MS"/>
                <a:ea typeface="Microsoft YaHei"/>
              </a:rPr>
              <a:t>aux </a:t>
            </a:r>
            <a:r>
              <a:rPr lang="fr-FR" sz="2400" b="1" dirty="0">
                <a:solidFill>
                  <a:srgbClr val="000000"/>
                </a:solidFill>
                <a:latin typeface="Trebuchet MS"/>
                <a:ea typeface="Microsoft YaHei"/>
              </a:rPr>
              <a:t>conditions de travail.</a:t>
            </a:r>
            <a:endParaRPr dirty="0"/>
          </a:p>
          <a:p>
            <a:pPr algn="ctr">
              <a:lnSpc>
                <a:spcPct val="100000"/>
              </a:lnSpc>
            </a:pPr>
            <a:endParaRPr dirty="0"/>
          </a:p>
          <a:p>
            <a:pPr algn="ctr">
              <a:lnSpc>
                <a:spcPct val="100000"/>
              </a:lnSpc>
            </a:pPr>
            <a:r>
              <a:rPr lang="fr-FR" sz="2400" dirty="0">
                <a:solidFill>
                  <a:srgbClr val="000000"/>
                </a:solidFill>
                <a:latin typeface="Trebuchet MS"/>
                <a:ea typeface="Microsoft YaHei"/>
              </a:rPr>
              <a:t>	</a:t>
            </a:r>
            <a:r>
              <a:rPr lang="fr-FR" sz="2400" dirty="0" smtClean="0">
                <a:solidFill>
                  <a:srgbClr val="000000"/>
                </a:solidFill>
                <a:latin typeface="Trebuchet MS"/>
                <a:ea typeface="Microsoft YaHei"/>
              </a:rPr>
              <a:t>Leur </a:t>
            </a:r>
            <a:r>
              <a:rPr lang="fr-FR" sz="2400" dirty="0">
                <a:solidFill>
                  <a:srgbClr val="000000"/>
                </a:solidFill>
                <a:latin typeface="Trebuchet MS"/>
                <a:ea typeface="Microsoft YaHei"/>
              </a:rPr>
              <a:t>fournir des outils pratiques, et les informer sur l’accompagnement que les Services du CDG 74 </a:t>
            </a:r>
            <a:endParaRPr dirty="0"/>
          </a:p>
          <a:p>
            <a:pPr algn="ctr">
              <a:lnSpc>
                <a:spcPct val="100000"/>
              </a:lnSpc>
            </a:pPr>
            <a:r>
              <a:rPr lang="fr-FR" sz="2400" dirty="0" smtClean="0">
                <a:solidFill>
                  <a:srgbClr val="000000"/>
                </a:solidFill>
                <a:latin typeface="Trebuchet MS"/>
                <a:ea typeface="Microsoft YaHei"/>
              </a:rPr>
              <a:t>peuvent leur proposer.</a:t>
            </a:r>
            <a:endParaRPr dirty="0"/>
          </a:p>
        </p:txBody>
      </p:sp>
      <p:sp>
        <p:nvSpPr>
          <p:cNvPr id="127" name="CustomShape 3"/>
          <p:cNvSpPr/>
          <p:nvPr/>
        </p:nvSpPr>
        <p:spPr>
          <a:xfrm>
            <a:off x="611560" y="1772816"/>
            <a:ext cx="647640" cy="287640"/>
          </a:xfrm>
          <a:prstGeom prst="rightArrow">
            <a:avLst>
              <a:gd name="adj1" fmla="val 50000"/>
              <a:gd name="adj2" fmla="val 50000"/>
            </a:avLst>
          </a:prstGeom>
          <a:solidFill>
            <a:srgbClr val="4F81BD"/>
          </a:solidFill>
          <a:ln w="25560">
            <a:solidFill>
              <a:srgbClr val="3A5F8B"/>
            </a:solidFill>
            <a:round/>
          </a:ln>
        </p:spPr>
      </p:sp>
      <p:sp>
        <p:nvSpPr>
          <p:cNvPr id="128" name="CustomShape 4"/>
          <p:cNvSpPr/>
          <p:nvPr/>
        </p:nvSpPr>
        <p:spPr>
          <a:xfrm>
            <a:off x="611560" y="4221088"/>
            <a:ext cx="647640" cy="287640"/>
          </a:xfrm>
          <a:prstGeom prst="rightArrow">
            <a:avLst>
              <a:gd name="adj1" fmla="val 50000"/>
              <a:gd name="adj2" fmla="val 50000"/>
            </a:avLst>
          </a:prstGeom>
          <a:solidFill>
            <a:srgbClr val="4F81BD"/>
          </a:solidFill>
          <a:ln w="25560">
            <a:solidFill>
              <a:srgbClr val="3A5F8B"/>
            </a:solidFill>
            <a:round/>
          </a:ln>
        </p:spPr>
      </p:sp>
    </p:spTree>
  </p:cSld>
  <p:clrMapOvr>
    <a:masterClrMapping/>
  </p:clrMapOvr>
  <p:transition>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E5309079-B0C6-451C-8C13-0BACC161B68E}" type="slidenum">
              <a:rPr lang="fr-FR" sz="1200">
                <a:solidFill>
                  <a:srgbClr val="000000"/>
                </a:solidFill>
                <a:latin typeface="Calibri"/>
              </a:rPr>
              <a:pPr algn="r">
                <a:lnSpc>
                  <a:spcPct val="100000"/>
                </a:lnSpc>
              </a:pPr>
              <a:t>20</a:t>
            </a:fld>
            <a:endParaRPr sz="1400" dirty="0"/>
          </a:p>
        </p:txBody>
      </p:sp>
      <p:sp>
        <p:nvSpPr>
          <p:cNvPr id="187" name="TextShape 2"/>
          <p:cNvSpPr txBox="1"/>
          <p:nvPr/>
        </p:nvSpPr>
        <p:spPr>
          <a:xfrm>
            <a:off x="467544" y="476672"/>
            <a:ext cx="8228880" cy="509040"/>
          </a:xfrm>
          <a:prstGeom prst="rect">
            <a:avLst/>
          </a:prstGeom>
        </p:spPr>
        <p:txBody>
          <a:bodyPr lIns="90000" tIns="45000" rIns="90000" bIns="45000" anchorCtr="1"/>
          <a:lstStyle/>
          <a:p>
            <a:pPr>
              <a:lnSpc>
                <a:spcPct val="100000"/>
              </a:lnSpc>
            </a:pPr>
            <a:r>
              <a:rPr lang="fr-FR" sz="2400" b="1" dirty="0">
                <a:solidFill>
                  <a:srgbClr val="333399"/>
                </a:solidFill>
                <a:latin typeface="Trebuchet MS"/>
                <a:ea typeface="Microsoft YaHei"/>
              </a:rPr>
              <a:t>Les modalités d'actions du CHSCT</a:t>
            </a:r>
            <a:endParaRPr dirty="0"/>
          </a:p>
        </p:txBody>
      </p:sp>
      <p:sp>
        <p:nvSpPr>
          <p:cNvPr id="188" name="TextShape 3"/>
          <p:cNvSpPr txBox="1"/>
          <p:nvPr/>
        </p:nvSpPr>
        <p:spPr>
          <a:xfrm>
            <a:off x="410760" y="1196752"/>
            <a:ext cx="8228880" cy="4922888"/>
          </a:xfrm>
          <a:prstGeom prst="rect">
            <a:avLst/>
          </a:prstGeom>
        </p:spPr>
        <p:txBody>
          <a:bodyPr lIns="90000" tIns="45000" rIns="90000" bIns="45000"/>
          <a:lstStyle/>
          <a:p>
            <a:pPr>
              <a:lnSpc>
                <a:spcPct val="90000"/>
              </a:lnSpc>
            </a:pPr>
            <a:endParaRPr dirty="0"/>
          </a:p>
          <a:p>
            <a:pPr algn="ctr">
              <a:lnSpc>
                <a:spcPct val="90000"/>
              </a:lnSpc>
            </a:pPr>
            <a:r>
              <a:rPr lang="fr-FR" dirty="0" smtClean="0">
                <a:solidFill>
                  <a:srgbClr val="000000"/>
                </a:solidFill>
                <a:latin typeface="Trebuchet MS"/>
                <a:ea typeface="Tahoma"/>
              </a:rPr>
              <a:t>2</a:t>
            </a:r>
            <a:r>
              <a:rPr lang="fr-FR" dirty="0">
                <a:solidFill>
                  <a:srgbClr val="000000"/>
                </a:solidFill>
                <a:latin typeface="Trebuchet MS"/>
                <a:ea typeface="Tahoma"/>
              </a:rPr>
              <a:t>°</a:t>
            </a:r>
            <a:r>
              <a:rPr lang="fr-FR" b="1" dirty="0">
                <a:solidFill>
                  <a:srgbClr val="000000"/>
                </a:solidFill>
                <a:latin typeface="Trebuchet MS"/>
                <a:ea typeface="Tahoma"/>
              </a:rPr>
              <a:t> </a:t>
            </a:r>
            <a:r>
              <a:rPr lang="fr-FR" b="1" dirty="0" smtClean="0">
                <a:solidFill>
                  <a:srgbClr val="000000"/>
                </a:solidFill>
                <a:latin typeface="Trebuchet MS"/>
                <a:ea typeface="Tahoma"/>
              </a:rPr>
              <a:t>Enquêtes en cas de danger grave et imminent</a:t>
            </a:r>
          </a:p>
          <a:p>
            <a:pPr algn="ctr">
              <a:lnSpc>
                <a:spcPct val="90000"/>
              </a:lnSpc>
            </a:pPr>
            <a:endParaRPr dirty="0"/>
          </a:p>
          <a:p>
            <a:pPr algn="ctr">
              <a:lnSpc>
                <a:spcPct val="90000"/>
              </a:lnSpc>
            </a:pPr>
            <a:endParaRPr dirty="0"/>
          </a:p>
          <a:p>
            <a:pPr algn="ctr">
              <a:lnSpc>
                <a:spcPct val="100000"/>
              </a:lnSpc>
            </a:pPr>
            <a:r>
              <a:rPr lang="fr-FR" sz="1600" dirty="0" smtClean="0">
                <a:solidFill>
                  <a:srgbClr val="000000"/>
                </a:solidFill>
                <a:latin typeface="Trebuchet MS"/>
                <a:ea typeface="Tahoma"/>
              </a:rPr>
              <a:t>Danger grave et imminent</a:t>
            </a:r>
          </a:p>
          <a:p>
            <a:pPr algn="ctr">
              <a:lnSpc>
                <a:spcPct val="100000"/>
              </a:lnSpc>
            </a:pPr>
            <a:endParaRPr lang="fr-FR" sz="1600" dirty="0" smtClean="0">
              <a:solidFill>
                <a:srgbClr val="000000"/>
              </a:solidFill>
              <a:latin typeface="Trebuchet MS"/>
              <a:ea typeface="Tahoma"/>
            </a:endParaRPr>
          </a:p>
          <a:p>
            <a:pPr algn="ctr">
              <a:lnSpc>
                <a:spcPct val="100000"/>
              </a:lnSpc>
            </a:pPr>
            <a:endParaRPr lang="fr-FR" sz="1600" dirty="0" smtClean="0">
              <a:solidFill>
                <a:srgbClr val="000000"/>
              </a:solidFill>
              <a:latin typeface="Trebuchet MS"/>
              <a:ea typeface="Tahoma"/>
            </a:endParaRPr>
          </a:p>
          <a:p>
            <a:pPr algn="ctr">
              <a:lnSpc>
                <a:spcPct val="100000"/>
              </a:lnSpc>
            </a:pPr>
            <a:r>
              <a:rPr lang="fr-FR" sz="1600" dirty="0" smtClean="0">
                <a:solidFill>
                  <a:srgbClr val="000000"/>
                </a:solidFill>
                <a:latin typeface="Trebuchet MS"/>
                <a:ea typeface="Tahoma"/>
              </a:rPr>
              <a:t>Droit de retrait </a:t>
            </a:r>
          </a:p>
          <a:p>
            <a:pPr algn="ctr">
              <a:lnSpc>
                <a:spcPct val="100000"/>
              </a:lnSpc>
            </a:pPr>
            <a:endParaRPr lang="fr-FR" sz="1600" dirty="0" smtClean="0">
              <a:solidFill>
                <a:srgbClr val="000000"/>
              </a:solidFill>
              <a:latin typeface="Trebuchet MS"/>
              <a:ea typeface="Tahoma"/>
            </a:endParaRPr>
          </a:p>
          <a:p>
            <a:pPr algn="ctr">
              <a:lnSpc>
                <a:spcPct val="100000"/>
              </a:lnSpc>
            </a:pPr>
            <a:endParaRPr lang="fr-FR" sz="1600" dirty="0" smtClean="0">
              <a:solidFill>
                <a:srgbClr val="000000"/>
              </a:solidFill>
              <a:latin typeface="Trebuchet MS"/>
              <a:ea typeface="Tahoma"/>
            </a:endParaRPr>
          </a:p>
          <a:p>
            <a:pPr algn="ctr">
              <a:lnSpc>
                <a:spcPct val="100000"/>
              </a:lnSpc>
            </a:pPr>
            <a:r>
              <a:rPr lang="fr-FR" sz="1600" dirty="0" smtClean="0">
                <a:solidFill>
                  <a:srgbClr val="000000"/>
                </a:solidFill>
                <a:latin typeface="Trebuchet MS"/>
                <a:ea typeface="Tahoma"/>
              </a:rPr>
              <a:t>Avis dans le registre de danger grave et imminent</a:t>
            </a:r>
          </a:p>
          <a:p>
            <a:pPr algn="ctr">
              <a:lnSpc>
                <a:spcPct val="100000"/>
              </a:lnSpc>
            </a:pPr>
            <a:endParaRPr lang="fr-FR" sz="1600" dirty="0" smtClean="0">
              <a:solidFill>
                <a:srgbClr val="000000"/>
              </a:solidFill>
              <a:latin typeface="Trebuchet MS"/>
              <a:ea typeface="Tahoma"/>
            </a:endParaRPr>
          </a:p>
          <a:p>
            <a:pPr algn="ctr">
              <a:lnSpc>
                <a:spcPct val="100000"/>
              </a:lnSpc>
            </a:pPr>
            <a:endParaRPr lang="fr-FR" sz="1600" dirty="0" smtClean="0">
              <a:solidFill>
                <a:srgbClr val="000000"/>
              </a:solidFill>
              <a:latin typeface="Trebuchet MS"/>
              <a:ea typeface="Tahoma"/>
            </a:endParaRPr>
          </a:p>
          <a:p>
            <a:pPr algn="ctr">
              <a:lnSpc>
                <a:spcPct val="100000"/>
              </a:lnSpc>
            </a:pPr>
            <a:r>
              <a:rPr lang="fr-FR" sz="1600" dirty="0" smtClean="0">
                <a:solidFill>
                  <a:srgbClr val="000000"/>
                </a:solidFill>
                <a:latin typeface="Trebuchet MS"/>
                <a:ea typeface="Tahoma"/>
              </a:rPr>
              <a:t>Enquête par l’Autorité territoriale (réalité ou non du danger) et mesures</a:t>
            </a:r>
          </a:p>
          <a:p>
            <a:pPr algn="ctr">
              <a:lnSpc>
                <a:spcPct val="100000"/>
              </a:lnSpc>
            </a:pPr>
            <a:endParaRPr lang="fr-FR" sz="1600" dirty="0" smtClean="0">
              <a:solidFill>
                <a:srgbClr val="000000"/>
              </a:solidFill>
              <a:latin typeface="Trebuchet MS"/>
              <a:ea typeface="Tahoma"/>
            </a:endParaRPr>
          </a:p>
          <a:p>
            <a:pPr algn="ctr">
              <a:lnSpc>
                <a:spcPct val="100000"/>
              </a:lnSpc>
            </a:pPr>
            <a:endParaRPr lang="fr-FR" sz="1600" dirty="0" smtClean="0">
              <a:solidFill>
                <a:srgbClr val="000000"/>
              </a:solidFill>
              <a:latin typeface="Trebuchet MS"/>
              <a:ea typeface="Tahoma"/>
            </a:endParaRPr>
          </a:p>
          <a:p>
            <a:pPr algn="ctr">
              <a:lnSpc>
                <a:spcPct val="100000"/>
              </a:lnSpc>
            </a:pPr>
            <a:r>
              <a:rPr lang="fr-FR" sz="1600" dirty="0" smtClean="0">
                <a:solidFill>
                  <a:srgbClr val="000000"/>
                </a:solidFill>
                <a:latin typeface="Trebuchet MS"/>
                <a:ea typeface="Tahoma"/>
              </a:rPr>
              <a:t>Information du Comité </a:t>
            </a:r>
          </a:p>
          <a:p>
            <a:pPr algn="ctr">
              <a:lnSpc>
                <a:spcPct val="100000"/>
              </a:lnSpc>
            </a:pPr>
            <a:endParaRPr lang="fr-FR" sz="1600" dirty="0" smtClean="0">
              <a:solidFill>
                <a:srgbClr val="000000"/>
              </a:solidFill>
              <a:latin typeface="Trebuchet MS"/>
              <a:ea typeface="Tahoma"/>
            </a:endParaRPr>
          </a:p>
          <a:p>
            <a:pPr algn="ctr">
              <a:lnSpc>
                <a:spcPct val="100000"/>
              </a:lnSpc>
            </a:pPr>
            <a:endParaRPr lang="fr-FR" sz="1600" dirty="0" smtClean="0">
              <a:solidFill>
                <a:srgbClr val="000000"/>
              </a:solidFill>
              <a:latin typeface="Trebuchet MS"/>
              <a:ea typeface="Tahoma"/>
            </a:endParaRPr>
          </a:p>
          <a:p>
            <a:pPr algn="ctr">
              <a:lnSpc>
                <a:spcPct val="100000"/>
              </a:lnSpc>
            </a:pPr>
            <a:r>
              <a:rPr lang="fr-FR" sz="1600" dirty="0" smtClean="0">
                <a:solidFill>
                  <a:srgbClr val="000000"/>
                </a:solidFill>
                <a:latin typeface="Trebuchet MS"/>
                <a:ea typeface="Tahoma"/>
              </a:rPr>
              <a:t>En cas de divergence sur la réalité du danger : réunion d’urgence du comité et intervention de l’ACFI</a:t>
            </a:r>
          </a:p>
          <a:p>
            <a:pPr algn="ctr">
              <a:lnSpc>
                <a:spcPct val="100000"/>
              </a:lnSpc>
            </a:pPr>
            <a:endParaRPr lang="fr-FR" sz="1600" dirty="0" smtClean="0">
              <a:solidFill>
                <a:srgbClr val="000000"/>
              </a:solidFill>
              <a:latin typeface="Trebuchet MS"/>
              <a:ea typeface="Tahoma"/>
            </a:endParaRPr>
          </a:p>
          <a:p>
            <a:pPr algn="ctr">
              <a:lnSpc>
                <a:spcPct val="100000"/>
              </a:lnSpc>
            </a:pPr>
            <a:endParaRPr lang="fr-FR" sz="1600" dirty="0" smtClean="0">
              <a:solidFill>
                <a:srgbClr val="000000"/>
              </a:solidFill>
              <a:latin typeface="Trebuchet MS"/>
              <a:ea typeface="Tahoma"/>
            </a:endParaRPr>
          </a:p>
          <a:p>
            <a:pPr algn="ctr">
              <a:lnSpc>
                <a:spcPct val="100000"/>
              </a:lnSpc>
            </a:pPr>
            <a:endParaRPr lang="fr-FR" sz="1600" dirty="0" smtClean="0">
              <a:solidFill>
                <a:srgbClr val="000000"/>
              </a:solidFill>
              <a:latin typeface="Trebuchet MS"/>
              <a:ea typeface="Tahoma"/>
            </a:endParaRPr>
          </a:p>
          <a:p>
            <a:pPr algn="just">
              <a:lnSpc>
                <a:spcPct val="100000"/>
              </a:lnSpc>
            </a:pPr>
            <a:endParaRPr dirty="0"/>
          </a:p>
        </p:txBody>
      </p:sp>
      <p:sp>
        <p:nvSpPr>
          <p:cNvPr id="5" name="Flèche vers le bas 4"/>
          <p:cNvSpPr/>
          <p:nvPr/>
        </p:nvSpPr>
        <p:spPr>
          <a:xfrm>
            <a:off x="4499992" y="2636912"/>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Flèche vers le bas 5"/>
          <p:cNvSpPr/>
          <p:nvPr/>
        </p:nvSpPr>
        <p:spPr>
          <a:xfrm>
            <a:off x="4499992" y="3356992"/>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Flèche vers le bas 6"/>
          <p:cNvSpPr/>
          <p:nvPr/>
        </p:nvSpPr>
        <p:spPr>
          <a:xfrm>
            <a:off x="4499992" y="4077072"/>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Flèche vers le bas 7"/>
          <p:cNvSpPr/>
          <p:nvPr/>
        </p:nvSpPr>
        <p:spPr>
          <a:xfrm>
            <a:off x="4499992" y="4941168"/>
            <a:ext cx="72008" cy="21602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C6E48777-0021-4A34-B50B-36D2CC82122B}" type="slidenum">
              <a:rPr lang="fr-FR" sz="1200">
                <a:solidFill>
                  <a:srgbClr val="000000"/>
                </a:solidFill>
                <a:latin typeface="Calibri"/>
              </a:rPr>
              <a:pPr algn="r">
                <a:lnSpc>
                  <a:spcPct val="100000"/>
                </a:lnSpc>
              </a:pPr>
              <a:t>21</a:t>
            </a:fld>
            <a:endParaRPr dirty="0"/>
          </a:p>
        </p:txBody>
      </p:sp>
      <p:sp>
        <p:nvSpPr>
          <p:cNvPr id="190" name="TextShape 2"/>
          <p:cNvSpPr txBox="1"/>
          <p:nvPr/>
        </p:nvSpPr>
        <p:spPr>
          <a:xfrm>
            <a:off x="467544" y="764704"/>
            <a:ext cx="8228880" cy="509040"/>
          </a:xfrm>
          <a:prstGeom prst="rect">
            <a:avLst/>
          </a:prstGeom>
        </p:spPr>
        <p:txBody>
          <a:bodyPr lIns="90000" tIns="45000" rIns="90000" bIns="45000" anchorCtr="1"/>
          <a:lstStyle/>
          <a:p>
            <a:pPr>
              <a:lnSpc>
                <a:spcPct val="100000"/>
              </a:lnSpc>
            </a:pPr>
            <a:r>
              <a:rPr lang="fr-FR" sz="2400" b="1" dirty="0">
                <a:solidFill>
                  <a:srgbClr val="333399"/>
                </a:solidFill>
                <a:latin typeface="Trebuchet MS"/>
                <a:ea typeface="Microsoft YaHei"/>
              </a:rPr>
              <a:t>Les modalités d'actions du CHSCT</a:t>
            </a:r>
            <a:endParaRPr dirty="0"/>
          </a:p>
        </p:txBody>
      </p:sp>
      <p:sp>
        <p:nvSpPr>
          <p:cNvPr id="191" name="TextShape 3"/>
          <p:cNvSpPr txBox="1"/>
          <p:nvPr/>
        </p:nvSpPr>
        <p:spPr>
          <a:xfrm>
            <a:off x="467544" y="1844824"/>
            <a:ext cx="8228880" cy="3024336"/>
          </a:xfrm>
          <a:prstGeom prst="rect">
            <a:avLst/>
          </a:prstGeom>
        </p:spPr>
        <p:txBody>
          <a:bodyPr lIns="90000" tIns="45000" rIns="90000" bIns="45000"/>
          <a:lstStyle/>
          <a:p>
            <a:pPr>
              <a:lnSpc>
                <a:spcPct val="90000"/>
              </a:lnSpc>
            </a:pPr>
            <a:endParaRPr dirty="0"/>
          </a:p>
          <a:p>
            <a:pPr algn="ctr">
              <a:lnSpc>
                <a:spcPct val="90000"/>
              </a:lnSpc>
            </a:pPr>
            <a:r>
              <a:rPr lang="fr-FR" dirty="0">
                <a:solidFill>
                  <a:srgbClr val="000000"/>
                </a:solidFill>
                <a:latin typeface="Trebuchet MS"/>
                <a:ea typeface="Tahoma"/>
              </a:rPr>
              <a:t>3°</a:t>
            </a:r>
            <a:r>
              <a:rPr lang="fr-FR" b="1" dirty="0">
                <a:solidFill>
                  <a:srgbClr val="000000"/>
                </a:solidFill>
                <a:latin typeface="Trebuchet MS"/>
                <a:ea typeface="Tahoma"/>
              </a:rPr>
              <a:t> </a:t>
            </a:r>
            <a:r>
              <a:rPr lang="fr-FR" b="1" dirty="0" smtClean="0">
                <a:solidFill>
                  <a:srgbClr val="000000"/>
                </a:solidFill>
                <a:latin typeface="Trebuchet MS"/>
                <a:ea typeface="Tahoma"/>
              </a:rPr>
              <a:t>Demandes d'expertise et d’audition</a:t>
            </a:r>
          </a:p>
          <a:p>
            <a:pPr algn="ctr">
              <a:lnSpc>
                <a:spcPct val="90000"/>
              </a:lnSpc>
            </a:pPr>
            <a:endParaRPr dirty="0"/>
          </a:p>
          <a:p>
            <a:pPr algn="ctr">
              <a:lnSpc>
                <a:spcPct val="90000"/>
              </a:lnSpc>
            </a:pPr>
            <a:endParaRPr dirty="0"/>
          </a:p>
          <a:p>
            <a:pPr algn="just">
              <a:lnSpc>
                <a:spcPct val="100000"/>
              </a:lnSpc>
            </a:pPr>
            <a:r>
              <a:rPr lang="fr-FR" dirty="0">
                <a:solidFill>
                  <a:srgbClr val="000000"/>
                </a:solidFill>
                <a:latin typeface="Trebuchet MS"/>
                <a:ea typeface="Tahoma"/>
              </a:rPr>
              <a:t>Le CHSCT peut demander au Président de faire appel à un expert agréé </a:t>
            </a:r>
            <a:r>
              <a:rPr lang="fr-FR" dirty="0" smtClean="0">
                <a:solidFill>
                  <a:srgbClr val="000000"/>
                </a:solidFill>
                <a:latin typeface="Trebuchet MS"/>
                <a:ea typeface="Tahoma"/>
              </a:rPr>
              <a:t>:</a:t>
            </a:r>
          </a:p>
          <a:p>
            <a:pPr algn="just">
              <a:lnSpc>
                <a:spcPct val="100000"/>
              </a:lnSpc>
            </a:pPr>
            <a:endParaRPr dirty="0"/>
          </a:p>
          <a:p>
            <a:pPr algn="just">
              <a:lnSpc>
                <a:spcPct val="100000"/>
              </a:lnSpc>
              <a:buFontTx/>
              <a:buChar char="-"/>
            </a:pPr>
            <a:r>
              <a:rPr lang="fr-FR" dirty="0" smtClean="0">
                <a:solidFill>
                  <a:srgbClr val="000000"/>
                </a:solidFill>
                <a:latin typeface="Trebuchet MS"/>
                <a:ea typeface="Tahoma"/>
              </a:rPr>
              <a:t> en </a:t>
            </a:r>
            <a:r>
              <a:rPr lang="fr-FR" dirty="0">
                <a:solidFill>
                  <a:srgbClr val="000000"/>
                </a:solidFill>
                <a:latin typeface="Trebuchet MS"/>
                <a:ea typeface="Tahoma"/>
              </a:rPr>
              <a:t>cas de risque </a:t>
            </a:r>
            <a:r>
              <a:rPr lang="fr-FR" dirty="0" smtClean="0">
                <a:solidFill>
                  <a:srgbClr val="000000"/>
                </a:solidFill>
                <a:latin typeface="Trebuchet MS"/>
                <a:ea typeface="Tahoma"/>
              </a:rPr>
              <a:t>grave (accident du travail ou maladie </a:t>
            </a:r>
            <a:r>
              <a:rPr lang="fr-FR" dirty="0">
                <a:solidFill>
                  <a:srgbClr val="000000"/>
                </a:solidFill>
                <a:latin typeface="Trebuchet MS"/>
                <a:ea typeface="Tahoma"/>
              </a:rPr>
              <a:t>professionnelle ou à caractère </a:t>
            </a:r>
            <a:r>
              <a:rPr lang="fr-FR" dirty="0" smtClean="0">
                <a:solidFill>
                  <a:srgbClr val="000000"/>
                </a:solidFill>
                <a:latin typeface="Trebuchet MS"/>
                <a:ea typeface="Tahoma"/>
              </a:rPr>
              <a:t>professionnel),</a:t>
            </a:r>
          </a:p>
          <a:p>
            <a:pPr algn="just">
              <a:lnSpc>
                <a:spcPct val="100000"/>
              </a:lnSpc>
            </a:pPr>
            <a:endParaRPr dirty="0"/>
          </a:p>
          <a:p>
            <a:pPr algn="just">
              <a:lnSpc>
                <a:spcPct val="100000"/>
              </a:lnSpc>
              <a:buFontTx/>
              <a:buChar char="-"/>
            </a:pPr>
            <a:r>
              <a:rPr lang="fr-FR" dirty="0" smtClean="0">
                <a:solidFill>
                  <a:srgbClr val="000000"/>
                </a:solidFill>
                <a:latin typeface="Trebuchet MS"/>
                <a:ea typeface="Tahoma"/>
              </a:rPr>
              <a:t> en </a:t>
            </a:r>
            <a:r>
              <a:rPr lang="fr-FR" dirty="0">
                <a:solidFill>
                  <a:srgbClr val="000000"/>
                </a:solidFill>
                <a:latin typeface="Trebuchet MS"/>
                <a:ea typeface="Tahoma"/>
              </a:rPr>
              <a:t>cas de projet important modifiant les conditions de santé et de sécurité ou les conditions de travail</a:t>
            </a:r>
            <a:r>
              <a:rPr lang="fr-FR" dirty="0" smtClean="0">
                <a:solidFill>
                  <a:srgbClr val="000000"/>
                </a:solidFill>
                <a:latin typeface="Trebuchet MS"/>
                <a:ea typeface="Tahoma"/>
              </a:rPr>
              <a:t>.</a:t>
            </a:r>
          </a:p>
          <a:p>
            <a:pPr algn="just">
              <a:lnSpc>
                <a:spcPct val="100000"/>
              </a:lnSpc>
              <a:buFontTx/>
              <a:buChar char="-"/>
            </a:pPr>
            <a:endParaRPr lang="fr-FR" dirty="0" smtClean="0">
              <a:solidFill>
                <a:srgbClr val="000000"/>
              </a:solidFill>
              <a:latin typeface="Trebuchet MS"/>
              <a:ea typeface="Tahoma"/>
            </a:endParaRPr>
          </a:p>
          <a:p>
            <a:pPr algn="just">
              <a:lnSpc>
                <a:spcPct val="100000"/>
              </a:lnSpc>
            </a:pPr>
            <a:endParaRPr lang="fr-FR" dirty="0" smtClean="0">
              <a:solidFill>
                <a:srgbClr val="000000"/>
              </a:solidFill>
              <a:latin typeface="Trebuchet MS"/>
              <a:ea typeface="Tahoma"/>
            </a:endParaRPr>
          </a:p>
          <a:p>
            <a:pPr algn="just">
              <a:lnSpc>
                <a:spcPct val="100000"/>
              </a:lnSpc>
            </a:pPr>
            <a:r>
              <a:rPr lang="fr-FR" dirty="0" smtClean="0">
                <a:solidFill>
                  <a:srgbClr val="000000"/>
                </a:solidFill>
                <a:latin typeface="Trebuchet MS"/>
                <a:ea typeface="Tahoma"/>
              </a:rPr>
              <a:t>Il peut également solliciter l’audition </a:t>
            </a:r>
            <a:r>
              <a:rPr lang="fr-FR" dirty="0" smtClean="0">
                <a:solidFill>
                  <a:srgbClr val="000000"/>
                </a:solidFill>
                <a:latin typeface="Trebuchet MS"/>
                <a:ea typeface="Tahoma"/>
              </a:rPr>
              <a:t>de l’employeur d’une entreprise voisine exposant des agents à des nuisances particulières.</a:t>
            </a:r>
            <a:endParaRPr lang="fr-FR" dirty="0" smtClean="0">
              <a:solidFill>
                <a:srgbClr val="000000"/>
              </a:solidFill>
              <a:latin typeface="Trebuchet MS"/>
              <a:ea typeface="Tahoma"/>
            </a:endParaRPr>
          </a:p>
          <a:p>
            <a:pPr algn="just">
              <a:lnSpc>
                <a:spcPct val="100000"/>
              </a:lnSpc>
            </a:pPr>
            <a:endParaRPr lang="fr-FR" dirty="0" smtClean="0">
              <a:solidFill>
                <a:srgbClr val="000000"/>
              </a:solidFill>
              <a:latin typeface="Trebuchet MS"/>
              <a:ea typeface="Tahoma"/>
            </a:endParaRPr>
          </a:p>
          <a:p>
            <a:pPr algn="just">
              <a:lnSpc>
                <a:spcPct val="100000"/>
              </a:lnSpc>
            </a:pPr>
            <a:endParaRPr lang="fr-FR" dirty="0" smtClean="0">
              <a:solidFill>
                <a:srgbClr val="000000"/>
              </a:solidFill>
              <a:latin typeface="Trebuchet MS"/>
              <a:ea typeface="Tahoma"/>
            </a:endParaRPr>
          </a:p>
          <a:p>
            <a:pPr algn="just">
              <a:lnSpc>
                <a:spcPct val="100000"/>
              </a:lnSpc>
            </a:pPr>
            <a:endParaRPr dirty="0"/>
          </a:p>
          <a:p>
            <a:pPr>
              <a:lnSpc>
                <a:spcPct val="9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A545FB96-5A26-4073-A209-0558B0720425}" type="slidenum">
              <a:rPr lang="fr-FR" sz="1200">
                <a:solidFill>
                  <a:srgbClr val="000000"/>
                </a:solidFill>
                <a:latin typeface="Calibri"/>
              </a:rPr>
              <a:pPr algn="r">
                <a:lnSpc>
                  <a:spcPct val="100000"/>
                </a:lnSpc>
              </a:pPr>
              <a:t>22</a:t>
            </a:fld>
            <a:endParaRPr sz="1400" dirty="0"/>
          </a:p>
        </p:txBody>
      </p:sp>
      <p:sp>
        <p:nvSpPr>
          <p:cNvPr id="196" name="TextShape 2"/>
          <p:cNvSpPr txBox="1"/>
          <p:nvPr/>
        </p:nvSpPr>
        <p:spPr>
          <a:xfrm>
            <a:off x="467544" y="332656"/>
            <a:ext cx="8228880" cy="509040"/>
          </a:xfrm>
          <a:prstGeom prst="rect">
            <a:avLst/>
          </a:prstGeom>
        </p:spPr>
        <p:txBody>
          <a:bodyPr lIns="90000" tIns="45000" rIns="90000" bIns="45000" anchorCtr="1"/>
          <a:lstStyle/>
          <a:p>
            <a:pPr>
              <a:lnSpc>
                <a:spcPct val="100000"/>
              </a:lnSpc>
            </a:pPr>
            <a:r>
              <a:rPr lang="fr-FR" sz="2400" b="1" dirty="0">
                <a:solidFill>
                  <a:srgbClr val="333399"/>
                </a:solidFill>
                <a:latin typeface="Trebuchet MS"/>
                <a:ea typeface="Microsoft YaHei"/>
              </a:rPr>
              <a:t>Les modalités d'actions du CHSCT</a:t>
            </a:r>
            <a:endParaRPr dirty="0"/>
          </a:p>
        </p:txBody>
      </p:sp>
      <p:sp>
        <p:nvSpPr>
          <p:cNvPr id="197" name="TextShape 3"/>
          <p:cNvSpPr txBox="1"/>
          <p:nvPr/>
        </p:nvSpPr>
        <p:spPr>
          <a:xfrm>
            <a:off x="467544" y="1052736"/>
            <a:ext cx="8228880" cy="5184576"/>
          </a:xfrm>
          <a:prstGeom prst="rect">
            <a:avLst/>
          </a:prstGeom>
        </p:spPr>
        <p:txBody>
          <a:bodyPr lIns="90000" tIns="45000" rIns="90000" bIns="45000"/>
          <a:lstStyle/>
          <a:p>
            <a:pPr>
              <a:lnSpc>
                <a:spcPct val="90000"/>
              </a:lnSpc>
            </a:pPr>
            <a:endParaRPr dirty="0"/>
          </a:p>
          <a:p>
            <a:pPr algn="ctr">
              <a:lnSpc>
                <a:spcPct val="90000"/>
              </a:lnSpc>
            </a:pPr>
            <a:r>
              <a:rPr lang="fr-FR" dirty="0">
                <a:solidFill>
                  <a:srgbClr val="000000"/>
                </a:solidFill>
                <a:latin typeface="Trebuchet MS"/>
                <a:ea typeface="Tahoma"/>
              </a:rPr>
              <a:t>4</a:t>
            </a:r>
            <a:r>
              <a:rPr lang="fr-FR" dirty="0" smtClean="0">
                <a:solidFill>
                  <a:srgbClr val="000000"/>
                </a:solidFill>
                <a:latin typeface="Trebuchet MS"/>
                <a:ea typeface="Tahoma"/>
              </a:rPr>
              <a:t>°</a:t>
            </a:r>
            <a:r>
              <a:rPr lang="fr-FR" b="1" dirty="0" smtClean="0">
                <a:solidFill>
                  <a:srgbClr val="000000"/>
                </a:solidFill>
                <a:latin typeface="Trebuchet MS"/>
                <a:ea typeface="Tahoma"/>
              </a:rPr>
              <a:t> Consultations</a:t>
            </a:r>
            <a:endParaRPr dirty="0"/>
          </a:p>
          <a:p>
            <a:pPr algn="ctr">
              <a:lnSpc>
                <a:spcPct val="90000"/>
              </a:lnSpc>
            </a:pPr>
            <a:endParaRPr dirty="0"/>
          </a:p>
          <a:p>
            <a:pPr algn="just">
              <a:lnSpc>
                <a:spcPct val="100000"/>
              </a:lnSpc>
            </a:pPr>
            <a:endParaRPr sz="2000" dirty="0"/>
          </a:p>
          <a:p>
            <a:pPr algn="just">
              <a:lnSpc>
                <a:spcPct val="100000"/>
              </a:lnSpc>
              <a:buFontTx/>
              <a:buChar char="-"/>
            </a:pPr>
            <a:r>
              <a:rPr lang="fr-FR" sz="1600" dirty="0" smtClean="0">
                <a:solidFill>
                  <a:srgbClr val="000000"/>
                </a:solidFill>
                <a:latin typeface="Trebuchet MS"/>
                <a:ea typeface="Tahoma"/>
              </a:rPr>
              <a:t> </a:t>
            </a:r>
            <a:r>
              <a:rPr lang="fr-FR" sz="1600" b="1" dirty="0" smtClean="0">
                <a:solidFill>
                  <a:srgbClr val="000000"/>
                </a:solidFill>
                <a:latin typeface="Trebuchet MS"/>
                <a:ea typeface="Tahoma"/>
              </a:rPr>
              <a:t>Projets </a:t>
            </a:r>
            <a:r>
              <a:rPr lang="fr-FR" sz="1600" b="1" dirty="0">
                <a:solidFill>
                  <a:srgbClr val="000000"/>
                </a:solidFill>
                <a:latin typeface="Trebuchet MS"/>
                <a:ea typeface="Tahoma"/>
              </a:rPr>
              <a:t>d’aménagement importants modifiant les conditions de santé, de sécurité ou de </a:t>
            </a:r>
            <a:r>
              <a:rPr lang="fr-FR" sz="1600" b="1" dirty="0" smtClean="0">
                <a:solidFill>
                  <a:srgbClr val="000000"/>
                </a:solidFill>
                <a:latin typeface="Trebuchet MS"/>
                <a:ea typeface="Tahoma"/>
              </a:rPr>
              <a:t>travail</a:t>
            </a:r>
            <a:r>
              <a:rPr lang="fr-FR" sz="1600" i="1" dirty="0" smtClean="0">
                <a:solidFill>
                  <a:srgbClr val="000000"/>
                </a:solidFill>
                <a:latin typeface="Trebuchet MS"/>
                <a:ea typeface="Tahoma"/>
              </a:rPr>
              <a:t>,</a:t>
            </a:r>
          </a:p>
          <a:p>
            <a:pPr algn="just">
              <a:lnSpc>
                <a:spcPct val="100000"/>
              </a:lnSpc>
            </a:pPr>
            <a:endParaRPr sz="2000" i="1" dirty="0"/>
          </a:p>
          <a:p>
            <a:pPr algn="just">
              <a:lnSpc>
                <a:spcPct val="100000"/>
              </a:lnSpc>
              <a:buFontTx/>
              <a:buChar char="-"/>
            </a:pPr>
            <a:r>
              <a:rPr lang="fr-FR" sz="1600" dirty="0" smtClean="0">
                <a:solidFill>
                  <a:srgbClr val="000000"/>
                </a:solidFill>
                <a:latin typeface="Trebuchet MS"/>
                <a:ea typeface="Tahoma"/>
              </a:rPr>
              <a:t> </a:t>
            </a:r>
            <a:r>
              <a:rPr lang="fr-FR" sz="1600" b="1" dirty="0" smtClean="0">
                <a:solidFill>
                  <a:srgbClr val="000000"/>
                </a:solidFill>
                <a:latin typeface="Trebuchet MS"/>
                <a:ea typeface="Tahoma"/>
              </a:rPr>
              <a:t>Introduction de </a:t>
            </a:r>
            <a:r>
              <a:rPr lang="fr-FR" sz="1600" b="1" dirty="0">
                <a:solidFill>
                  <a:srgbClr val="000000"/>
                </a:solidFill>
                <a:latin typeface="Trebuchet MS"/>
                <a:ea typeface="Tahoma"/>
              </a:rPr>
              <a:t>nouvelles technologies </a:t>
            </a:r>
            <a:r>
              <a:rPr lang="fr-FR" sz="1600" dirty="0">
                <a:solidFill>
                  <a:srgbClr val="000000"/>
                </a:solidFill>
                <a:latin typeface="Trebuchet MS"/>
                <a:ea typeface="Tahoma"/>
              </a:rPr>
              <a:t>susceptibles de jouer sur la santé et la sécurité des agents</a:t>
            </a:r>
            <a:r>
              <a:rPr lang="fr-FR" sz="1600" dirty="0" smtClean="0">
                <a:solidFill>
                  <a:srgbClr val="000000"/>
                </a:solidFill>
                <a:latin typeface="Trebuchet MS"/>
                <a:ea typeface="Tahoma"/>
              </a:rPr>
              <a:t>,</a:t>
            </a:r>
          </a:p>
          <a:p>
            <a:pPr algn="just">
              <a:lnSpc>
                <a:spcPct val="100000"/>
              </a:lnSpc>
              <a:buFontTx/>
              <a:buChar char="-"/>
            </a:pPr>
            <a:endParaRPr sz="2000" dirty="0"/>
          </a:p>
          <a:p>
            <a:pPr algn="just">
              <a:lnSpc>
                <a:spcPct val="100000"/>
              </a:lnSpc>
              <a:buFontTx/>
              <a:buChar char="-"/>
            </a:pPr>
            <a:r>
              <a:rPr lang="fr-FR" sz="1600" dirty="0" smtClean="0">
                <a:solidFill>
                  <a:srgbClr val="000000"/>
                </a:solidFill>
                <a:latin typeface="Trebuchet MS"/>
                <a:ea typeface="Tahoma"/>
              </a:rPr>
              <a:t> Mesures </a:t>
            </a:r>
            <a:r>
              <a:rPr lang="fr-FR" sz="1600" dirty="0">
                <a:solidFill>
                  <a:srgbClr val="000000"/>
                </a:solidFill>
                <a:latin typeface="Trebuchet MS"/>
                <a:ea typeface="Tahoma"/>
              </a:rPr>
              <a:t>générales prises pour faciliter la </a:t>
            </a:r>
            <a:r>
              <a:rPr lang="fr-FR" sz="1600" b="1" dirty="0">
                <a:solidFill>
                  <a:srgbClr val="000000"/>
                </a:solidFill>
                <a:latin typeface="Trebuchet MS"/>
                <a:ea typeface="Tahoma"/>
              </a:rPr>
              <a:t>mise, la remise ou le maintien au travail des agents </a:t>
            </a:r>
            <a:r>
              <a:rPr lang="fr-FR" sz="1600" b="1" dirty="0" smtClean="0">
                <a:solidFill>
                  <a:srgbClr val="000000"/>
                </a:solidFill>
                <a:latin typeface="Trebuchet MS"/>
                <a:ea typeface="Tahoma"/>
              </a:rPr>
              <a:t>accidentés ou </a:t>
            </a:r>
            <a:r>
              <a:rPr lang="fr-FR" sz="1600" b="1" dirty="0">
                <a:solidFill>
                  <a:srgbClr val="000000"/>
                </a:solidFill>
                <a:latin typeface="Trebuchet MS"/>
                <a:ea typeface="Tahoma"/>
              </a:rPr>
              <a:t>handicapés</a:t>
            </a:r>
            <a:r>
              <a:rPr lang="fr-FR" sz="1600" dirty="0">
                <a:solidFill>
                  <a:srgbClr val="000000"/>
                </a:solidFill>
                <a:latin typeface="Trebuchet MS"/>
                <a:ea typeface="Tahoma"/>
              </a:rPr>
              <a:t>, </a:t>
            </a:r>
            <a:r>
              <a:rPr lang="fr-FR" sz="1600" dirty="0" smtClean="0">
                <a:solidFill>
                  <a:srgbClr val="000000"/>
                </a:solidFill>
                <a:latin typeface="Trebuchet MS"/>
                <a:ea typeface="Tahoma"/>
              </a:rPr>
              <a:t>(aménagement </a:t>
            </a:r>
            <a:r>
              <a:rPr lang="fr-FR" sz="1600" dirty="0">
                <a:solidFill>
                  <a:srgbClr val="000000"/>
                </a:solidFill>
                <a:latin typeface="Trebuchet MS"/>
                <a:ea typeface="Tahoma"/>
              </a:rPr>
              <a:t>des postes de travail, </a:t>
            </a:r>
            <a:r>
              <a:rPr lang="fr-FR" sz="1600" dirty="0" smtClean="0">
                <a:solidFill>
                  <a:srgbClr val="000000"/>
                </a:solidFill>
                <a:latin typeface="Trebuchet MS"/>
                <a:ea typeface="Tahoma"/>
              </a:rPr>
              <a:t>modalités de reclassement),</a:t>
            </a:r>
          </a:p>
          <a:p>
            <a:pPr algn="just">
              <a:lnSpc>
                <a:spcPct val="100000"/>
              </a:lnSpc>
            </a:pPr>
            <a:endParaRPr sz="2000" dirty="0"/>
          </a:p>
          <a:p>
            <a:pPr algn="just">
              <a:lnSpc>
                <a:spcPct val="100000"/>
              </a:lnSpc>
            </a:pPr>
            <a:r>
              <a:rPr lang="fr-FR" sz="1600" dirty="0">
                <a:solidFill>
                  <a:srgbClr val="000000"/>
                </a:solidFill>
                <a:latin typeface="Trebuchet MS"/>
                <a:ea typeface="Tahoma"/>
              </a:rPr>
              <a:t>- </a:t>
            </a:r>
            <a:r>
              <a:rPr lang="fr-FR" sz="1600" dirty="0" smtClean="0">
                <a:solidFill>
                  <a:srgbClr val="000000"/>
                </a:solidFill>
                <a:latin typeface="Trebuchet MS"/>
                <a:ea typeface="Tahoma"/>
              </a:rPr>
              <a:t>Tous documents, </a:t>
            </a:r>
            <a:r>
              <a:rPr lang="fr-FR" sz="1600" b="1" dirty="0" smtClean="0">
                <a:solidFill>
                  <a:srgbClr val="000000"/>
                </a:solidFill>
                <a:latin typeface="Trebuchet MS"/>
                <a:ea typeface="Tahoma"/>
              </a:rPr>
              <a:t>règlements </a:t>
            </a:r>
            <a:r>
              <a:rPr lang="fr-FR" sz="1600" b="1" dirty="0">
                <a:solidFill>
                  <a:srgbClr val="000000"/>
                </a:solidFill>
                <a:latin typeface="Trebuchet MS"/>
                <a:ea typeface="Tahoma"/>
              </a:rPr>
              <a:t>et consignes envisagés par l’autorité territoriale en matière d’hygiène, de sécurité et de conditions de </a:t>
            </a:r>
            <a:r>
              <a:rPr lang="fr-FR" sz="1600" b="1" dirty="0" smtClean="0">
                <a:solidFill>
                  <a:srgbClr val="000000"/>
                </a:solidFill>
                <a:latin typeface="Trebuchet MS"/>
                <a:ea typeface="Tahoma"/>
              </a:rPr>
              <a:t>travail</a:t>
            </a:r>
            <a:r>
              <a:rPr lang="fr-FR" sz="1600" i="1" dirty="0" smtClean="0">
                <a:solidFill>
                  <a:srgbClr val="000000"/>
                </a:solidFill>
                <a:latin typeface="Trebuchet MS"/>
                <a:ea typeface="Tahoma"/>
              </a:rPr>
              <a:t>.</a:t>
            </a:r>
            <a:endParaRPr sz="2000" i="1" dirty="0"/>
          </a:p>
          <a:p>
            <a:pPr algn="just">
              <a:lnSpc>
                <a:spcPct val="100000"/>
              </a:lnSpc>
            </a:pPr>
            <a:endParaRPr sz="2000" dirty="0"/>
          </a:p>
          <a:p>
            <a:pPr>
              <a:lnSpc>
                <a:spcPct val="9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52CD223C-7A48-4911-B99D-5A9412E76348}" type="slidenum">
              <a:rPr lang="fr-FR" sz="1200">
                <a:solidFill>
                  <a:srgbClr val="000000"/>
                </a:solidFill>
                <a:latin typeface="Calibri"/>
              </a:rPr>
              <a:pPr algn="r">
                <a:lnSpc>
                  <a:spcPct val="100000"/>
                </a:lnSpc>
              </a:pPr>
              <a:t>23</a:t>
            </a:fld>
            <a:endParaRPr dirty="0"/>
          </a:p>
        </p:txBody>
      </p:sp>
      <p:sp>
        <p:nvSpPr>
          <p:cNvPr id="199"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Les modalités d'actions du CHSCT</a:t>
            </a:r>
            <a:endParaRPr/>
          </a:p>
        </p:txBody>
      </p:sp>
      <p:sp>
        <p:nvSpPr>
          <p:cNvPr id="200" name="TextShape 3"/>
          <p:cNvSpPr txBox="1"/>
          <p:nvPr/>
        </p:nvSpPr>
        <p:spPr>
          <a:xfrm>
            <a:off x="457200" y="1600200"/>
            <a:ext cx="8228880" cy="4525200"/>
          </a:xfrm>
          <a:prstGeom prst="rect">
            <a:avLst/>
          </a:prstGeom>
        </p:spPr>
        <p:txBody>
          <a:bodyPr lIns="90000" tIns="45000" rIns="90000" bIns="45000"/>
          <a:lstStyle/>
          <a:p>
            <a:pPr>
              <a:lnSpc>
                <a:spcPct val="90000"/>
              </a:lnSpc>
            </a:pPr>
            <a:endParaRPr dirty="0"/>
          </a:p>
          <a:p>
            <a:pPr algn="ctr">
              <a:lnSpc>
                <a:spcPct val="90000"/>
              </a:lnSpc>
            </a:pPr>
            <a:r>
              <a:rPr lang="fr-FR" dirty="0">
                <a:solidFill>
                  <a:srgbClr val="000000"/>
                </a:solidFill>
                <a:latin typeface="Trebuchet MS"/>
                <a:ea typeface="Tahoma"/>
              </a:rPr>
              <a:t>5</a:t>
            </a:r>
            <a:r>
              <a:rPr lang="fr-FR" dirty="0" smtClean="0">
                <a:solidFill>
                  <a:srgbClr val="000000"/>
                </a:solidFill>
                <a:latin typeface="Trebuchet MS"/>
                <a:ea typeface="Tahoma"/>
              </a:rPr>
              <a:t>°</a:t>
            </a:r>
            <a:r>
              <a:rPr lang="fr-FR" b="1" dirty="0" smtClean="0">
                <a:solidFill>
                  <a:srgbClr val="000000"/>
                </a:solidFill>
                <a:latin typeface="Trebuchet MS"/>
                <a:ea typeface="Tahoma"/>
              </a:rPr>
              <a:t> Informations</a:t>
            </a:r>
            <a:endParaRPr dirty="0"/>
          </a:p>
          <a:p>
            <a:pPr algn="ctr">
              <a:lnSpc>
                <a:spcPct val="90000"/>
              </a:lnSpc>
            </a:pPr>
            <a:endParaRPr dirty="0"/>
          </a:p>
          <a:p>
            <a:pPr algn="ctr">
              <a:lnSpc>
                <a:spcPct val="90000"/>
              </a:lnSpc>
            </a:pPr>
            <a:endParaRPr dirty="0"/>
          </a:p>
          <a:p>
            <a:pPr algn="just">
              <a:lnSpc>
                <a:spcPct val="100000"/>
              </a:lnSpc>
            </a:pPr>
            <a:r>
              <a:rPr lang="fr-FR" b="1" dirty="0">
                <a:solidFill>
                  <a:srgbClr val="000000"/>
                </a:solidFill>
                <a:latin typeface="Trebuchet MS"/>
                <a:ea typeface="Tahoma"/>
              </a:rPr>
              <a:t>Le CHSCT est régulièrement informé de l’évolution des risques professionnels entrant dans son champ de compétence</a:t>
            </a:r>
            <a:r>
              <a:rPr lang="fr-FR" b="1" dirty="0" smtClean="0">
                <a:solidFill>
                  <a:srgbClr val="000000"/>
                </a:solidFill>
                <a:latin typeface="Trebuchet MS"/>
                <a:ea typeface="Tahoma"/>
              </a:rPr>
              <a:t>.</a:t>
            </a:r>
          </a:p>
          <a:p>
            <a:pPr algn="just">
              <a:lnSpc>
                <a:spcPct val="100000"/>
              </a:lnSpc>
            </a:pPr>
            <a:endParaRPr dirty="0"/>
          </a:p>
          <a:p>
            <a:pPr algn="just">
              <a:lnSpc>
                <a:spcPct val="100000"/>
              </a:lnSpc>
            </a:pPr>
            <a:r>
              <a:rPr lang="fr-FR" dirty="0">
                <a:solidFill>
                  <a:srgbClr val="000000"/>
                </a:solidFill>
                <a:latin typeface="Trebuchet MS"/>
                <a:ea typeface="Tahoma"/>
              </a:rPr>
              <a:t>Il </a:t>
            </a:r>
            <a:r>
              <a:rPr lang="fr-FR" dirty="0" smtClean="0">
                <a:solidFill>
                  <a:srgbClr val="000000"/>
                </a:solidFill>
                <a:latin typeface="Trebuchet MS"/>
                <a:ea typeface="Tahoma"/>
              </a:rPr>
              <a:t>prend connaissance </a:t>
            </a:r>
            <a:r>
              <a:rPr lang="fr-FR" dirty="0">
                <a:solidFill>
                  <a:srgbClr val="000000"/>
                </a:solidFill>
                <a:latin typeface="Trebuchet MS"/>
                <a:ea typeface="Tahoma"/>
              </a:rPr>
              <a:t>des observations et suggestions relatives à la prévention des risques professionnels et à l'amélioration des conditions de travail consignées sur le </a:t>
            </a:r>
            <a:r>
              <a:rPr lang="fr-FR" b="1" dirty="0">
                <a:solidFill>
                  <a:srgbClr val="000000"/>
                </a:solidFill>
                <a:latin typeface="Trebuchet MS"/>
                <a:ea typeface="Tahoma"/>
              </a:rPr>
              <a:t>registre de santé et sécurité au travail </a:t>
            </a:r>
            <a:r>
              <a:rPr lang="fr-FR" b="1" dirty="0" smtClean="0">
                <a:solidFill>
                  <a:srgbClr val="000000"/>
                </a:solidFill>
                <a:latin typeface="Trebuchet MS"/>
                <a:ea typeface="Tahoma"/>
              </a:rPr>
              <a:t>o</a:t>
            </a:r>
            <a:r>
              <a:rPr lang="fr-FR" dirty="0" smtClean="0">
                <a:solidFill>
                  <a:srgbClr val="000000"/>
                </a:solidFill>
                <a:latin typeface="Trebuchet MS"/>
                <a:ea typeface="Tahoma"/>
              </a:rPr>
              <a:t>uvert </a:t>
            </a:r>
            <a:r>
              <a:rPr lang="fr-FR" dirty="0">
                <a:solidFill>
                  <a:srgbClr val="000000"/>
                </a:solidFill>
                <a:latin typeface="Trebuchet MS"/>
                <a:ea typeface="Tahoma"/>
              </a:rPr>
              <a:t>dans chaque service et tenu par les assistants ou conseillers de prévention.</a:t>
            </a:r>
            <a:endParaRPr dirty="0"/>
          </a:p>
          <a:p>
            <a:pPr algn="just">
              <a:lnSpc>
                <a:spcPct val="100000"/>
              </a:lnSpc>
            </a:pPr>
            <a:endParaRPr dirty="0"/>
          </a:p>
          <a:p>
            <a:pPr algn="just">
              <a:lnSpc>
                <a:spcPct val="100000"/>
              </a:lnSpc>
            </a:pPr>
            <a:endParaRPr dirty="0"/>
          </a:p>
          <a:p>
            <a:pPr>
              <a:lnSpc>
                <a:spcPct val="9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6516360" y="6165360"/>
            <a:ext cx="2133000" cy="475560"/>
          </a:xfrm>
          <a:prstGeom prst="rect">
            <a:avLst/>
          </a:prstGeom>
          <a:noFill/>
          <a:ln>
            <a:noFill/>
          </a:ln>
        </p:spPr>
        <p:txBody>
          <a:bodyPr lIns="90000" tIns="45000" rIns="90000" bIns="45000"/>
          <a:lstStyle/>
          <a:p>
            <a:pPr algn="r">
              <a:lnSpc>
                <a:spcPct val="100000"/>
              </a:lnSpc>
            </a:pPr>
            <a:fld id="{20422EA7-6DF2-44B3-9FBB-8C072F92C1CB}" type="slidenum">
              <a:rPr lang="fr-FR" sz="1200">
                <a:solidFill>
                  <a:srgbClr val="000000"/>
                </a:solidFill>
                <a:latin typeface="Calibri"/>
              </a:rPr>
              <a:pPr algn="r">
                <a:lnSpc>
                  <a:spcPct val="100000"/>
                </a:lnSpc>
              </a:pPr>
              <a:t>24</a:t>
            </a:fld>
            <a:endParaRPr dirty="0"/>
          </a:p>
        </p:txBody>
      </p:sp>
      <p:sp>
        <p:nvSpPr>
          <p:cNvPr id="202" name="TextShape 2"/>
          <p:cNvSpPr txBox="1"/>
          <p:nvPr/>
        </p:nvSpPr>
        <p:spPr>
          <a:xfrm>
            <a:off x="467544" y="692696"/>
            <a:ext cx="8228880" cy="509040"/>
          </a:xfrm>
          <a:prstGeom prst="rect">
            <a:avLst/>
          </a:prstGeom>
        </p:spPr>
        <p:txBody>
          <a:bodyPr lIns="90000" tIns="45000" rIns="90000" bIns="45000" anchorCtr="1"/>
          <a:lstStyle/>
          <a:p>
            <a:pPr>
              <a:lnSpc>
                <a:spcPct val="100000"/>
              </a:lnSpc>
            </a:pPr>
            <a:r>
              <a:rPr lang="fr-FR" sz="2400" b="1" dirty="0">
                <a:solidFill>
                  <a:srgbClr val="333399"/>
                </a:solidFill>
                <a:latin typeface="Trebuchet MS"/>
                <a:ea typeface="Microsoft YaHei"/>
              </a:rPr>
              <a:t>Les modalités d'actions du CHSCT</a:t>
            </a:r>
            <a:endParaRPr dirty="0"/>
          </a:p>
        </p:txBody>
      </p:sp>
      <p:sp>
        <p:nvSpPr>
          <p:cNvPr id="203" name="TextShape 3"/>
          <p:cNvSpPr txBox="1"/>
          <p:nvPr/>
        </p:nvSpPr>
        <p:spPr>
          <a:xfrm>
            <a:off x="457200" y="1600200"/>
            <a:ext cx="8228880" cy="4525200"/>
          </a:xfrm>
          <a:prstGeom prst="rect">
            <a:avLst/>
          </a:prstGeom>
        </p:spPr>
        <p:txBody>
          <a:bodyPr lIns="90000" tIns="45000" rIns="90000" bIns="45000"/>
          <a:lstStyle/>
          <a:p>
            <a:pPr algn="ctr">
              <a:lnSpc>
                <a:spcPct val="90000"/>
              </a:lnSpc>
            </a:pPr>
            <a:r>
              <a:rPr lang="fr-FR" dirty="0" smtClean="0">
                <a:solidFill>
                  <a:srgbClr val="000000"/>
                </a:solidFill>
                <a:latin typeface="Trebuchet MS"/>
                <a:ea typeface="Tahoma"/>
              </a:rPr>
              <a:t>6°</a:t>
            </a:r>
            <a:r>
              <a:rPr lang="fr-FR" b="1" dirty="0" smtClean="0">
                <a:solidFill>
                  <a:srgbClr val="000000"/>
                </a:solidFill>
                <a:latin typeface="Trebuchet MS"/>
                <a:ea typeface="Tahoma"/>
              </a:rPr>
              <a:t> Rapport </a:t>
            </a:r>
            <a:r>
              <a:rPr lang="fr-FR" b="1" dirty="0">
                <a:solidFill>
                  <a:srgbClr val="000000"/>
                </a:solidFill>
                <a:latin typeface="Trebuchet MS"/>
                <a:ea typeface="Tahoma"/>
              </a:rPr>
              <a:t>et le </a:t>
            </a:r>
            <a:r>
              <a:rPr lang="fr-FR" b="1" dirty="0" smtClean="0">
                <a:solidFill>
                  <a:srgbClr val="000000"/>
                </a:solidFill>
                <a:latin typeface="Trebuchet MS"/>
                <a:ea typeface="Tahoma"/>
              </a:rPr>
              <a:t>Programme </a:t>
            </a:r>
            <a:r>
              <a:rPr lang="fr-FR" b="1" dirty="0">
                <a:solidFill>
                  <a:srgbClr val="000000"/>
                </a:solidFill>
                <a:latin typeface="Trebuchet MS"/>
                <a:ea typeface="Tahoma"/>
              </a:rPr>
              <a:t>annuels</a:t>
            </a:r>
            <a:endParaRPr dirty="0"/>
          </a:p>
          <a:p>
            <a:pPr algn="ctr">
              <a:lnSpc>
                <a:spcPct val="90000"/>
              </a:lnSpc>
            </a:pPr>
            <a:endParaRPr sz="1000" dirty="0"/>
          </a:p>
          <a:p>
            <a:pPr algn="just">
              <a:lnSpc>
                <a:spcPct val="100000"/>
              </a:lnSpc>
            </a:pPr>
            <a:r>
              <a:rPr lang="fr-FR" dirty="0" smtClean="0">
                <a:solidFill>
                  <a:srgbClr val="000000"/>
                </a:solidFill>
                <a:latin typeface="Trebuchet MS"/>
                <a:ea typeface="Tahoma"/>
              </a:rPr>
              <a:t>Le </a:t>
            </a:r>
            <a:r>
              <a:rPr lang="fr-FR" dirty="0">
                <a:solidFill>
                  <a:srgbClr val="000000"/>
                </a:solidFill>
                <a:latin typeface="Trebuchet MS"/>
                <a:ea typeface="Tahoma"/>
              </a:rPr>
              <a:t>Président du CHSCT </a:t>
            </a:r>
            <a:r>
              <a:rPr lang="fr-FR" dirty="0" smtClean="0">
                <a:solidFill>
                  <a:srgbClr val="000000"/>
                </a:solidFill>
                <a:latin typeface="Trebuchet MS"/>
                <a:ea typeface="Tahoma"/>
              </a:rPr>
              <a:t>devra </a:t>
            </a:r>
            <a:r>
              <a:rPr lang="fr-FR" dirty="0">
                <a:solidFill>
                  <a:srgbClr val="000000"/>
                </a:solidFill>
                <a:latin typeface="Trebuchet MS"/>
                <a:ea typeface="Tahoma"/>
              </a:rPr>
              <a:t>soumettre au comité, pour avis </a:t>
            </a:r>
            <a:r>
              <a:rPr lang="fr-FR" dirty="0" smtClean="0">
                <a:solidFill>
                  <a:srgbClr val="000000"/>
                </a:solidFill>
                <a:latin typeface="Trebuchet MS"/>
                <a:ea typeface="Tahoma"/>
              </a:rPr>
              <a:t>:</a:t>
            </a:r>
          </a:p>
          <a:p>
            <a:pPr algn="just">
              <a:lnSpc>
                <a:spcPct val="100000"/>
              </a:lnSpc>
            </a:pPr>
            <a:endParaRPr lang="fr-FR" sz="1000" dirty="0" smtClean="0">
              <a:solidFill>
                <a:srgbClr val="000000"/>
              </a:solidFill>
              <a:latin typeface="Trebuchet MS"/>
              <a:ea typeface="Tahoma"/>
            </a:endParaRPr>
          </a:p>
          <a:p>
            <a:pPr algn="just">
              <a:lnSpc>
                <a:spcPct val="100000"/>
              </a:lnSpc>
            </a:pPr>
            <a:r>
              <a:rPr lang="fr-FR" dirty="0" smtClean="0">
                <a:solidFill>
                  <a:srgbClr val="000000"/>
                </a:solidFill>
                <a:latin typeface="Trebuchet MS"/>
                <a:ea typeface="Tahoma"/>
              </a:rPr>
              <a:t>1° un </a:t>
            </a:r>
            <a:r>
              <a:rPr lang="fr-FR" b="1" dirty="0">
                <a:solidFill>
                  <a:srgbClr val="000000"/>
                </a:solidFill>
                <a:latin typeface="Trebuchet MS"/>
                <a:ea typeface="Tahoma"/>
              </a:rPr>
              <a:t>rapport </a:t>
            </a:r>
            <a:r>
              <a:rPr lang="fr-FR" b="1" dirty="0" smtClean="0">
                <a:solidFill>
                  <a:srgbClr val="000000"/>
                </a:solidFill>
                <a:latin typeface="Trebuchet MS"/>
                <a:ea typeface="Tahoma"/>
              </a:rPr>
              <a:t>annuel</a:t>
            </a:r>
            <a:r>
              <a:rPr lang="fr-FR" dirty="0" smtClean="0">
                <a:solidFill>
                  <a:srgbClr val="000000"/>
                </a:solidFill>
                <a:latin typeface="Trebuchet MS"/>
                <a:ea typeface="Tahoma"/>
              </a:rPr>
              <a:t> sur </a:t>
            </a:r>
            <a:r>
              <a:rPr lang="fr-FR" dirty="0">
                <a:solidFill>
                  <a:srgbClr val="000000"/>
                </a:solidFill>
                <a:latin typeface="Trebuchet MS"/>
                <a:ea typeface="Tahoma"/>
              </a:rPr>
              <a:t>la situation générale de la santé, de la sécurité et des conditions de travail </a:t>
            </a:r>
            <a:r>
              <a:rPr lang="fr-FR" dirty="0" smtClean="0">
                <a:solidFill>
                  <a:srgbClr val="000000"/>
                </a:solidFill>
                <a:latin typeface="Trebuchet MS"/>
                <a:ea typeface="Tahoma"/>
              </a:rPr>
              <a:t>(le « RASSCT ») dans </a:t>
            </a:r>
            <a:r>
              <a:rPr lang="fr-FR" dirty="0">
                <a:solidFill>
                  <a:srgbClr val="000000"/>
                </a:solidFill>
                <a:latin typeface="Trebuchet MS"/>
                <a:ea typeface="Tahoma"/>
              </a:rPr>
              <a:t>les </a:t>
            </a:r>
            <a:r>
              <a:rPr lang="fr-FR" dirty="0" smtClean="0">
                <a:solidFill>
                  <a:srgbClr val="000000"/>
                </a:solidFill>
                <a:latin typeface="Trebuchet MS"/>
                <a:ea typeface="Tahoma"/>
              </a:rPr>
              <a:t>communes, </a:t>
            </a:r>
            <a:r>
              <a:rPr lang="fr-FR" dirty="0">
                <a:solidFill>
                  <a:srgbClr val="000000"/>
                </a:solidFill>
                <a:latin typeface="Trebuchet MS"/>
                <a:ea typeface="Tahoma"/>
              </a:rPr>
              <a:t>et sur les actions </a:t>
            </a:r>
            <a:r>
              <a:rPr lang="fr-FR" dirty="0" smtClean="0">
                <a:solidFill>
                  <a:srgbClr val="000000"/>
                </a:solidFill>
                <a:latin typeface="Trebuchet MS"/>
                <a:ea typeface="Tahoma"/>
              </a:rPr>
              <a:t>menées.</a:t>
            </a:r>
          </a:p>
          <a:p>
            <a:pPr algn="just">
              <a:lnSpc>
                <a:spcPct val="100000"/>
              </a:lnSpc>
            </a:pPr>
            <a:endParaRPr lang="fr-FR" sz="500" dirty="0" smtClean="0">
              <a:solidFill>
                <a:srgbClr val="000000"/>
              </a:solidFill>
              <a:latin typeface="Trebuchet MS"/>
              <a:ea typeface="Tahoma"/>
            </a:endParaRPr>
          </a:p>
          <a:p>
            <a:pPr algn="ctr">
              <a:lnSpc>
                <a:spcPct val="100000"/>
              </a:lnSpc>
            </a:pPr>
            <a:r>
              <a:rPr lang="fr-FR" i="1" dirty="0" smtClean="0">
                <a:solidFill>
                  <a:schemeClr val="accent1">
                    <a:lumMod val="50000"/>
                  </a:schemeClr>
                </a:solidFill>
                <a:latin typeface="Trebuchet MS"/>
                <a:ea typeface="Tahoma"/>
              </a:rPr>
              <a:t>Les collectivités seront destinataires d’un </a:t>
            </a:r>
            <a:r>
              <a:rPr lang="fr-FR" b="1" i="1" dirty="0" smtClean="0">
                <a:solidFill>
                  <a:schemeClr val="accent1">
                    <a:lumMod val="50000"/>
                  </a:schemeClr>
                </a:solidFill>
                <a:latin typeface="Trebuchet MS"/>
                <a:ea typeface="Tahoma"/>
              </a:rPr>
              <a:t>questionnaire fin 2015</a:t>
            </a:r>
            <a:r>
              <a:rPr lang="fr-FR" i="1" dirty="0" smtClean="0">
                <a:solidFill>
                  <a:schemeClr val="accent1">
                    <a:lumMod val="50000"/>
                  </a:schemeClr>
                </a:solidFill>
                <a:latin typeface="Trebuchet MS"/>
                <a:ea typeface="Tahoma"/>
              </a:rPr>
              <a:t>, afin de permettre au CHSCT d’établir ce document.</a:t>
            </a:r>
          </a:p>
          <a:p>
            <a:pPr algn="ctr">
              <a:lnSpc>
                <a:spcPct val="100000"/>
              </a:lnSpc>
            </a:pPr>
            <a:endParaRPr lang="fr-FR" sz="1000" i="1" dirty="0" smtClean="0">
              <a:solidFill>
                <a:schemeClr val="accent1"/>
              </a:solidFill>
              <a:latin typeface="Trebuchet MS"/>
              <a:ea typeface="Tahoma"/>
            </a:endParaRPr>
          </a:p>
          <a:p>
            <a:pPr algn="just">
              <a:lnSpc>
                <a:spcPct val="100000"/>
              </a:lnSpc>
            </a:pPr>
            <a:r>
              <a:rPr lang="fr-FR" dirty="0" smtClean="0">
                <a:solidFill>
                  <a:srgbClr val="000000"/>
                </a:solidFill>
                <a:latin typeface="Trebuchet MS"/>
                <a:ea typeface="Tahoma"/>
              </a:rPr>
              <a:t>2° un </a:t>
            </a:r>
            <a:r>
              <a:rPr lang="fr-FR" b="1" dirty="0">
                <a:solidFill>
                  <a:srgbClr val="000000"/>
                </a:solidFill>
                <a:latin typeface="Trebuchet MS"/>
                <a:ea typeface="Tahoma"/>
              </a:rPr>
              <a:t>programme de prévention </a:t>
            </a:r>
            <a:r>
              <a:rPr lang="fr-FR" dirty="0">
                <a:solidFill>
                  <a:srgbClr val="000000"/>
                </a:solidFill>
                <a:latin typeface="Trebuchet MS"/>
                <a:ea typeface="Tahoma"/>
              </a:rPr>
              <a:t>des risques professionnels et d’amélioration des conditions de travail, établi à partir de l’analyse des risques professionnels réalisée par le CHSCT, et à partir du </a:t>
            </a:r>
            <a:r>
              <a:rPr lang="fr-FR" dirty="0" smtClean="0">
                <a:solidFill>
                  <a:srgbClr val="000000"/>
                </a:solidFill>
                <a:latin typeface="Trebuchet MS"/>
                <a:ea typeface="Tahoma"/>
              </a:rPr>
              <a:t>RASSCT.</a:t>
            </a:r>
          </a:p>
          <a:p>
            <a:pPr algn="just">
              <a:lnSpc>
                <a:spcPct val="100000"/>
              </a:lnSpc>
            </a:pPr>
            <a:endParaRPr lang="fr-FR" sz="500" dirty="0" smtClean="0">
              <a:solidFill>
                <a:srgbClr val="000000"/>
              </a:solidFill>
              <a:latin typeface="Trebuchet MS"/>
              <a:ea typeface="Tahoma"/>
            </a:endParaRPr>
          </a:p>
          <a:p>
            <a:pPr algn="ctr"/>
            <a:r>
              <a:rPr lang="fr-FR" i="1" dirty="0" smtClean="0">
                <a:solidFill>
                  <a:schemeClr val="accent1">
                    <a:lumMod val="50000"/>
                  </a:schemeClr>
                </a:solidFill>
                <a:latin typeface="Trebuchet MS"/>
                <a:ea typeface="Tahoma"/>
              </a:rPr>
              <a:t>Ce programme prendra la forme de </a:t>
            </a:r>
            <a:r>
              <a:rPr lang="fr-FR" b="1" i="1" dirty="0" smtClean="0">
                <a:solidFill>
                  <a:schemeClr val="accent1">
                    <a:lumMod val="50000"/>
                  </a:schemeClr>
                </a:solidFill>
                <a:latin typeface="Trebuchet MS"/>
                <a:ea typeface="Tahoma"/>
              </a:rPr>
              <a:t>propositions d’actions du CHSCT pour l’année à venir.</a:t>
            </a:r>
          </a:p>
          <a:p>
            <a:pPr algn="ctr"/>
            <a:endParaRPr sz="1000" b="1" dirty="0"/>
          </a:p>
          <a:p>
            <a:pPr algn="just">
              <a:lnSpc>
                <a:spcPct val="100000"/>
              </a:lnSpc>
            </a:pPr>
            <a:r>
              <a:rPr lang="fr-FR" dirty="0" smtClean="0">
                <a:solidFill>
                  <a:srgbClr val="000000"/>
                </a:solidFill>
                <a:latin typeface="Trebuchet MS"/>
                <a:ea typeface="Tahoma"/>
              </a:rPr>
              <a:t>3° </a:t>
            </a:r>
            <a:r>
              <a:rPr lang="fr-FR" dirty="0">
                <a:solidFill>
                  <a:srgbClr val="000000"/>
                </a:solidFill>
                <a:latin typeface="Trebuchet MS"/>
                <a:ea typeface="Tahoma"/>
              </a:rPr>
              <a:t>le rapport annuel établi par le service de médecine préventive.</a:t>
            </a:r>
            <a:endParaRPr dirty="0"/>
          </a:p>
          <a:p>
            <a:pP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CustomShape 1"/>
          <p:cNvSpPr/>
          <p:nvPr/>
        </p:nvSpPr>
        <p:spPr>
          <a:xfrm>
            <a:off x="6516360" y="6165360"/>
            <a:ext cx="2133000" cy="475560"/>
          </a:xfrm>
          <a:prstGeom prst="rect">
            <a:avLst/>
          </a:prstGeom>
          <a:noFill/>
          <a:ln>
            <a:noFill/>
          </a:ln>
        </p:spPr>
        <p:txBody>
          <a:bodyPr lIns="90000" tIns="45000" rIns="90000" bIns="45000"/>
          <a:lstStyle/>
          <a:p>
            <a:pPr algn="r">
              <a:lnSpc>
                <a:spcPct val="100000"/>
              </a:lnSpc>
            </a:pPr>
            <a:fld id="{68698402-5524-4446-BBEA-EDC0ED9BD5FD}" type="slidenum">
              <a:rPr lang="fr-FR" sz="1200">
                <a:solidFill>
                  <a:srgbClr val="000000"/>
                </a:solidFill>
                <a:latin typeface="Calibri"/>
              </a:rPr>
              <a:pPr algn="r">
                <a:lnSpc>
                  <a:spcPct val="100000"/>
                </a:lnSpc>
              </a:pPr>
              <a:t>25</a:t>
            </a:fld>
            <a:endParaRPr dirty="0"/>
          </a:p>
        </p:txBody>
      </p:sp>
      <p:sp>
        <p:nvSpPr>
          <p:cNvPr id="205"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Le représentant du personnel</a:t>
            </a:r>
            <a:endParaRPr/>
          </a:p>
        </p:txBody>
      </p:sp>
      <p:sp>
        <p:nvSpPr>
          <p:cNvPr id="206" name="TextShape 3"/>
          <p:cNvSpPr txBox="1"/>
          <p:nvPr/>
        </p:nvSpPr>
        <p:spPr>
          <a:xfrm>
            <a:off x="457200" y="1600200"/>
            <a:ext cx="8228880" cy="4525200"/>
          </a:xfrm>
          <a:prstGeom prst="rect">
            <a:avLst/>
          </a:prstGeom>
        </p:spPr>
        <p:txBody>
          <a:bodyPr lIns="90000" tIns="45000" rIns="90000" bIns="45000"/>
          <a:lstStyle/>
          <a:p>
            <a:pPr algn="just">
              <a:lnSpc>
                <a:spcPct val="90000"/>
              </a:lnSpc>
            </a:pPr>
            <a:endParaRPr dirty="0"/>
          </a:p>
          <a:p>
            <a:pPr algn="just">
              <a:lnSpc>
                <a:spcPct val="100000"/>
              </a:lnSpc>
            </a:pPr>
            <a:r>
              <a:rPr lang="fr-FR" sz="2000" b="1" dirty="0" smtClean="0">
                <a:solidFill>
                  <a:srgbClr val="000000"/>
                </a:solidFill>
                <a:latin typeface="Trebuchet MS"/>
                <a:ea typeface="Microsoft YaHei"/>
              </a:rPr>
              <a:t>Il </a:t>
            </a:r>
            <a:r>
              <a:rPr lang="fr-FR" sz="2000" b="1" dirty="0">
                <a:solidFill>
                  <a:srgbClr val="000000"/>
                </a:solidFill>
                <a:latin typeface="Trebuchet MS"/>
                <a:ea typeface="Microsoft YaHei"/>
              </a:rPr>
              <a:t>bénéficie d’autorisations d’absence, sur présentation de sa convocation à sa collectivité ou son établissement employeur </a:t>
            </a:r>
            <a:r>
              <a:rPr lang="fr-FR" sz="2000" b="1" dirty="0" smtClean="0">
                <a:solidFill>
                  <a:srgbClr val="000000"/>
                </a:solidFill>
                <a:latin typeface="Trebuchet MS"/>
                <a:ea typeface="Microsoft YaHei"/>
              </a:rPr>
              <a:t>:</a:t>
            </a:r>
          </a:p>
          <a:p>
            <a:pPr algn="just">
              <a:lnSpc>
                <a:spcPct val="100000"/>
              </a:lnSpc>
            </a:pPr>
            <a:endParaRPr dirty="0"/>
          </a:p>
          <a:p>
            <a:pPr algn="just">
              <a:lnSpc>
                <a:spcPct val="100000"/>
              </a:lnSpc>
              <a:buSzPct val="45000"/>
              <a:buFont typeface="Arial" pitchFamily="34" charset="0"/>
              <a:buChar char="•"/>
            </a:pPr>
            <a:r>
              <a:rPr lang="fr-FR" sz="2000" dirty="0" smtClean="0">
                <a:solidFill>
                  <a:srgbClr val="000000"/>
                </a:solidFill>
                <a:latin typeface="Trebuchet MS"/>
                <a:ea typeface="Microsoft YaHei"/>
              </a:rPr>
              <a:t> Lorsqu’il </a:t>
            </a:r>
            <a:r>
              <a:rPr lang="fr-FR" sz="2000" dirty="0">
                <a:solidFill>
                  <a:srgbClr val="000000"/>
                </a:solidFill>
                <a:latin typeface="Trebuchet MS"/>
                <a:ea typeface="Microsoft YaHei"/>
              </a:rPr>
              <a:t>appartient à la délégation du CHSCT (dans le cadre des enquêtes conduites à l'occasion des accidents du travail, ou des visites de service)</a:t>
            </a:r>
            <a:endParaRPr dirty="0"/>
          </a:p>
          <a:p>
            <a:pPr algn="just">
              <a:lnSpc>
                <a:spcPct val="100000"/>
              </a:lnSpc>
              <a:buSzPct val="45000"/>
              <a:buFont typeface="Arial" pitchFamily="34" charset="0"/>
              <a:buChar char="•"/>
            </a:pPr>
            <a:r>
              <a:rPr lang="fr-FR" sz="2000" dirty="0" smtClean="0">
                <a:solidFill>
                  <a:srgbClr val="000000"/>
                </a:solidFill>
                <a:latin typeface="Trebuchet MS"/>
                <a:ea typeface="Microsoft YaHei"/>
              </a:rPr>
              <a:t> Pour </a:t>
            </a:r>
            <a:r>
              <a:rPr lang="fr-FR" sz="2000" dirty="0">
                <a:solidFill>
                  <a:srgbClr val="000000"/>
                </a:solidFill>
                <a:latin typeface="Trebuchet MS"/>
                <a:ea typeface="Microsoft YaHei"/>
              </a:rPr>
              <a:t>assister aux réunions des CHSCT et les préparer, qu’il soit titulaire ou suppléant.</a:t>
            </a:r>
            <a:endParaRPr dirty="0"/>
          </a:p>
          <a:p>
            <a:pPr algn="just">
              <a:lnSpc>
                <a:spcPct val="100000"/>
              </a:lnSpc>
            </a:pPr>
            <a:endParaRPr dirty="0"/>
          </a:p>
          <a:p>
            <a:pPr algn="just">
              <a:lnSpc>
                <a:spcPct val="100000"/>
              </a:lnSpc>
            </a:pPr>
            <a:endParaRPr dirty="0"/>
          </a:p>
          <a:p>
            <a:pPr>
              <a:lnSpc>
                <a:spcPct val="100000"/>
              </a:lnSpc>
            </a:pPr>
            <a:endParaRPr dirty="0"/>
          </a:p>
        </p:txBody>
      </p:sp>
    </p:spTree>
  </p:cSld>
  <p:clrMapOvr>
    <a:masterClrMapping/>
  </p:clrMapOvr>
  <p:transition>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ustomShape 1"/>
          <p:cNvSpPr/>
          <p:nvPr/>
        </p:nvSpPr>
        <p:spPr>
          <a:xfrm>
            <a:off x="6516360" y="6165360"/>
            <a:ext cx="2133000" cy="475560"/>
          </a:xfrm>
          <a:prstGeom prst="rect">
            <a:avLst/>
          </a:prstGeom>
          <a:noFill/>
          <a:ln>
            <a:noFill/>
          </a:ln>
        </p:spPr>
        <p:txBody>
          <a:bodyPr lIns="90000" tIns="45000" rIns="90000" bIns="45000"/>
          <a:lstStyle/>
          <a:p>
            <a:pPr algn="r">
              <a:lnSpc>
                <a:spcPct val="100000"/>
              </a:lnSpc>
            </a:pPr>
            <a:fld id="{2342254E-882F-4302-AE50-F311DDAEF967}" type="slidenum">
              <a:rPr lang="fr-FR" sz="1200">
                <a:solidFill>
                  <a:srgbClr val="000000"/>
                </a:solidFill>
                <a:latin typeface="Calibri"/>
              </a:rPr>
              <a:pPr algn="r">
                <a:lnSpc>
                  <a:spcPct val="100000"/>
                </a:lnSpc>
              </a:pPr>
              <a:t>26</a:t>
            </a:fld>
            <a:endParaRPr sz="1200" dirty="0"/>
          </a:p>
        </p:txBody>
      </p:sp>
      <p:sp>
        <p:nvSpPr>
          <p:cNvPr id="208"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Comment saisir le CHSCT du CDG 74 ?</a:t>
            </a:r>
            <a:endParaRPr/>
          </a:p>
        </p:txBody>
      </p:sp>
      <p:sp>
        <p:nvSpPr>
          <p:cNvPr id="209" name="TextShape 3"/>
          <p:cNvSpPr txBox="1"/>
          <p:nvPr/>
        </p:nvSpPr>
        <p:spPr>
          <a:xfrm>
            <a:off x="457200" y="1600200"/>
            <a:ext cx="8228880" cy="4525200"/>
          </a:xfrm>
          <a:prstGeom prst="rect">
            <a:avLst/>
          </a:prstGeom>
        </p:spPr>
        <p:txBody>
          <a:bodyPr lIns="90000" tIns="45000" rIns="90000" bIns="45000"/>
          <a:lstStyle/>
          <a:p>
            <a:pPr>
              <a:lnSpc>
                <a:spcPct val="90000"/>
              </a:lnSpc>
            </a:pPr>
            <a:endParaRPr dirty="0"/>
          </a:p>
          <a:p>
            <a:pPr>
              <a:lnSpc>
                <a:spcPct val="100000"/>
              </a:lnSpc>
              <a:buSzPct val="45000"/>
              <a:buFont typeface="Arial" pitchFamily="34" charset="0"/>
              <a:buChar char="•"/>
            </a:pPr>
            <a:r>
              <a:rPr lang="fr-FR" sz="2400" dirty="0" smtClean="0">
                <a:solidFill>
                  <a:srgbClr val="000000"/>
                </a:solidFill>
                <a:latin typeface="Trebuchet MS"/>
                <a:ea typeface="Microsoft YaHei"/>
              </a:rPr>
              <a:t> Une </a:t>
            </a:r>
            <a:r>
              <a:rPr lang="fr-FR" sz="2400" dirty="0">
                <a:solidFill>
                  <a:srgbClr val="000000"/>
                </a:solidFill>
                <a:latin typeface="Trebuchet MS"/>
                <a:ea typeface="Microsoft YaHei"/>
              </a:rPr>
              <a:t>fiche de saisine « standard » a été élaborée, afin de faciliter la saisine du CHSCT par les collectivités.</a:t>
            </a:r>
            <a:endParaRPr dirty="0"/>
          </a:p>
          <a:p>
            <a:pPr>
              <a:lnSpc>
                <a:spcPct val="100000"/>
              </a:lnSpc>
              <a:buSzPct val="45000"/>
              <a:buFont typeface="StarSymbol"/>
              <a:buChar char=""/>
            </a:pPr>
            <a:endParaRPr dirty="0"/>
          </a:p>
          <a:p>
            <a:pPr>
              <a:lnSpc>
                <a:spcPct val="100000"/>
              </a:lnSpc>
              <a:buSzPct val="45000"/>
              <a:buFont typeface="Arial" pitchFamily="34" charset="0"/>
              <a:buChar char="•"/>
            </a:pPr>
            <a:r>
              <a:rPr lang="fr-FR" sz="2400" dirty="0" smtClean="0">
                <a:solidFill>
                  <a:srgbClr val="000000"/>
                </a:solidFill>
                <a:latin typeface="Trebuchet MS"/>
                <a:ea typeface="Microsoft YaHei"/>
              </a:rPr>
              <a:t> Les </a:t>
            </a:r>
            <a:r>
              <a:rPr lang="fr-FR" sz="2400" dirty="0">
                <a:solidFill>
                  <a:srgbClr val="000000"/>
                </a:solidFill>
                <a:latin typeface="Trebuchet MS"/>
                <a:ea typeface="Microsoft YaHei"/>
              </a:rPr>
              <a:t>collectivités qui souhaitent saisir le CHSCT, transmettront leur fiche de saisine et leurs </a:t>
            </a:r>
            <a:r>
              <a:rPr lang="fr-FR" sz="2400" dirty="0" err="1" smtClean="0">
                <a:solidFill>
                  <a:srgbClr val="000000"/>
                </a:solidFill>
                <a:latin typeface="Trebuchet MS"/>
                <a:ea typeface="Microsoft YaHei"/>
              </a:rPr>
              <a:t>documents,au</a:t>
            </a:r>
            <a:r>
              <a:rPr lang="fr-FR" sz="2400" dirty="0" smtClean="0">
                <a:solidFill>
                  <a:srgbClr val="000000"/>
                </a:solidFill>
                <a:latin typeface="Trebuchet MS"/>
                <a:ea typeface="Microsoft YaHei"/>
              </a:rPr>
              <a:t> </a:t>
            </a:r>
            <a:r>
              <a:rPr lang="fr-FR" sz="2400" dirty="0">
                <a:solidFill>
                  <a:srgbClr val="000000"/>
                </a:solidFill>
                <a:latin typeface="Trebuchet MS"/>
                <a:ea typeface="Microsoft YaHei"/>
              </a:rPr>
              <a:t>minimum 1 mois avant la séance, par e mail à l’adresse suivante : </a:t>
            </a:r>
            <a:r>
              <a:rPr lang="fr-FR" sz="2400" b="1" u="sng" dirty="0">
                <a:solidFill>
                  <a:srgbClr val="0000FF"/>
                </a:solidFill>
                <a:latin typeface="Trebuchet MS"/>
                <a:ea typeface="Microsoft YaHei"/>
              </a:rPr>
              <a:t>ct-chsct@cdg74.fr</a:t>
            </a:r>
            <a:endParaRPr dirty="0"/>
          </a:p>
          <a:p>
            <a:pPr algn="just">
              <a:lnSpc>
                <a:spcPct val="100000"/>
              </a:lnSpc>
            </a:pPr>
            <a:endParaRPr dirty="0"/>
          </a:p>
          <a:p>
            <a:pPr algn="just">
              <a:lnSpc>
                <a:spcPct val="100000"/>
              </a:lnSpc>
            </a:pPr>
            <a:endParaRPr dirty="0"/>
          </a:p>
          <a:p>
            <a:pP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CustomShape 1"/>
          <p:cNvSpPr/>
          <p:nvPr/>
        </p:nvSpPr>
        <p:spPr>
          <a:xfrm>
            <a:off x="6516360" y="6165360"/>
            <a:ext cx="2133000" cy="475560"/>
          </a:xfrm>
          <a:prstGeom prst="rect">
            <a:avLst/>
          </a:prstGeom>
          <a:noFill/>
          <a:ln>
            <a:noFill/>
          </a:ln>
        </p:spPr>
        <p:txBody>
          <a:bodyPr lIns="90000" tIns="45000" rIns="90000" bIns="45000"/>
          <a:lstStyle/>
          <a:p>
            <a:pPr algn="r">
              <a:lnSpc>
                <a:spcPct val="100000"/>
              </a:lnSpc>
            </a:pPr>
            <a:fld id="{EDE46894-6D92-4B94-8872-57B5B43B890F}" type="slidenum">
              <a:rPr lang="fr-FR" sz="1200">
                <a:solidFill>
                  <a:srgbClr val="000000"/>
                </a:solidFill>
                <a:latin typeface="Calibri"/>
              </a:rPr>
              <a:pPr algn="r">
                <a:lnSpc>
                  <a:spcPct val="100000"/>
                </a:lnSpc>
              </a:pPr>
              <a:t>27</a:t>
            </a:fld>
            <a:endParaRPr dirty="0"/>
          </a:p>
        </p:txBody>
      </p:sp>
      <p:sp>
        <p:nvSpPr>
          <p:cNvPr id="211"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La pré-instruction des dossiers</a:t>
            </a:r>
            <a:endParaRPr/>
          </a:p>
        </p:txBody>
      </p:sp>
      <p:sp>
        <p:nvSpPr>
          <p:cNvPr id="212" name="TextShape 3"/>
          <p:cNvSpPr txBox="1"/>
          <p:nvPr/>
        </p:nvSpPr>
        <p:spPr>
          <a:xfrm>
            <a:off x="457200" y="1600200"/>
            <a:ext cx="8228880" cy="4525200"/>
          </a:xfrm>
          <a:prstGeom prst="rect">
            <a:avLst/>
          </a:prstGeom>
        </p:spPr>
        <p:txBody>
          <a:bodyPr lIns="90000" tIns="45000" rIns="90000" bIns="45000"/>
          <a:lstStyle/>
          <a:p>
            <a:pPr algn="just">
              <a:lnSpc>
                <a:spcPct val="90000"/>
              </a:lnSpc>
            </a:pPr>
            <a:endParaRPr/>
          </a:p>
          <a:p>
            <a:pPr>
              <a:lnSpc>
                <a:spcPct val="100000"/>
              </a:lnSpc>
              <a:buSzPct val="45000"/>
              <a:buFont typeface="Wingdings" charset="2"/>
              <a:buChar char=""/>
            </a:pPr>
            <a:r>
              <a:rPr lang="fr-FR" sz="2000">
                <a:solidFill>
                  <a:srgbClr val="000000"/>
                </a:solidFill>
                <a:latin typeface="Trebuchet MS"/>
                <a:ea typeface="Microsoft YaHei"/>
              </a:rPr>
              <a:t>Une</a:t>
            </a:r>
            <a:r>
              <a:rPr lang="fr-FR" sz="2000" b="1">
                <a:solidFill>
                  <a:srgbClr val="000000"/>
                </a:solidFill>
                <a:latin typeface="Trebuchet MS"/>
                <a:ea typeface="Microsoft YaHei"/>
              </a:rPr>
              <a:t> « Cellule Coordination CHSCT » </a:t>
            </a:r>
            <a:r>
              <a:rPr lang="fr-FR" sz="2000">
                <a:solidFill>
                  <a:srgbClr val="000000"/>
                </a:solidFill>
                <a:latin typeface="Trebuchet MS"/>
                <a:ea typeface="Microsoft YaHei"/>
              </a:rPr>
              <a:t>se tiendra 3 semaines avant chaque séance afin d’analyser et préparer les dossiers transmis par les collectivités.</a:t>
            </a:r>
            <a:endParaRPr/>
          </a:p>
          <a:p>
            <a:pPr>
              <a:lnSpc>
                <a:spcPct val="100000"/>
              </a:lnSpc>
              <a:buSzPct val="45000"/>
              <a:buFont typeface="Wingdings" charset="2"/>
              <a:buChar char=""/>
            </a:pPr>
            <a:r>
              <a:rPr lang="fr-FR" sz="2000">
                <a:solidFill>
                  <a:srgbClr val="000000"/>
                </a:solidFill>
                <a:latin typeface="Trebuchet MS"/>
                <a:ea typeface="Microsoft YaHei"/>
              </a:rPr>
              <a:t>Pour les dossiers présentés par les collectivités et établissements adhérents au service Prévention du CDG 74, </a:t>
            </a:r>
            <a:r>
              <a:rPr lang="fr-FR" sz="2000" b="1">
                <a:solidFill>
                  <a:srgbClr val="000000"/>
                </a:solidFill>
                <a:latin typeface="Trebuchet MS"/>
                <a:ea typeface="Microsoft YaHei"/>
              </a:rPr>
              <a:t>l’ACFI en charge de la collectivité concernée</a:t>
            </a:r>
            <a:r>
              <a:rPr lang="fr-FR" sz="2000">
                <a:solidFill>
                  <a:srgbClr val="000000"/>
                </a:solidFill>
                <a:latin typeface="Trebuchet MS"/>
                <a:ea typeface="Microsoft YaHei"/>
              </a:rPr>
              <a:t> apportera son expertise comme sa connaissance du terrain.</a:t>
            </a:r>
            <a:endParaRPr/>
          </a:p>
          <a:p>
            <a:pPr>
              <a:lnSpc>
                <a:spcPct val="100000"/>
              </a:lnSpc>
              <a:buSzPct val="45000"/>
              <a:buFont typeface="Wingdings" charset="2"/>
              <a:buChar char=""/>
            </a:pPr>
            <a:r>
              <a:rPr lang="fr-FR" sz="2000">
                <a:solidFill>
                  <a:srgbClr val="000000"/>
                </a:solidFill>
                <a:latin typeface="Trebuchet MS"/>
                <a:ea typeface="Microsoft YaHei"/>
              </a:rPr>
              <a:t>Des </a:t>
            </a:r>
            <a:r>
              <a:rPr lang="fr-FR" sz="2000" b="1">
                <a:solidFill>
                  <a:srgbClr val="000000"/>
                </a:solidFill>
                <a:latin typeface="Trebuchet MS"/>
                <a:ea typeface="Microsoft YaHei"/>
              </a:rPr>
              <a:t>propositions</a:t>
            </a:r>
            <a:r>
              <a:rPr lang="fr-FR" sz="2000">
                <a:solidFill>
                  <a:srgbClr val="000000"/>
                </a:solidFill>
                <a:latin typeface="Trebuchet MS"/>
                <a:ea typeface="Microsoft YaHei"/>
              </a:rPr>
              <a:t> (améliorations, compléments, corrections…) pourront être formulées le cas échéant aux collectivités, afin de préparer au mieux les dossiers soumis à l’examen et à l’avis des membres du CHSCT.</a:t>
            </a:r>
            <a:endParaRPr/>
          </a:p>
          <a:p>
            <a:pPr algn="just">
              <a:lnSpc>
                <a:spcPct val="100000"/>
              </a:lnSpc>
            </a:pPr>
            <a:endParaRPr/>
          </a:p>
          <a:p>
            <a:pPr algn="just">
              <a:lnSpc>
                <a:spcPct val="100000"/>
              </a:lnSpc>
            </a:pPr>
            <a:endParaRPr/>
          </a:p>
          <a:p>
            <a:pPr>
              <a:lnSpc>
                <a:spcPct val="100000"/>
              </a:lnSpc>
            </a:pPr>
            <a:endParaRPr/>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6516360" y="6165360"/>
            <a:ext cx="2133000" cy="475560"/>
          </a:xfrm>
          <a:prstGeom prst="rect">
            <a:avLst/>
          </a:prstGeom>
          <a:noFill/>
          <a:ln>
            <a:noFill/>
          </a:ln>
        </p:spPr>
        <p:txBody>
          <a:bodyPr lIns="90000" tIns="45000" rIns="90000" bIns="45000"/>
          <a:lstStyle/>
          <a:p>
            <a:pPr algn="r">
              <a:lnSpc>
                <a:spcPct val="100000"/>
              </a:lnSpc>
            </a:pPr>
            <a:fld id="{4C53EA64-FD38-466D-8B03-B9D780CCD487}" type="slidenum">
              <a:rPr lang="fr-FR" sz="1200">
                <a:solidFill>
                  <a:srgbClr val="000000"/>
                </a:solidFill>
                <a:latin typeface="Calibri"/>
              </a:rPr>
              <a:pPr algn="r">
                <a:lnSpc>
                  <a:spcPct val="100000"/>
                </a:lnSpc>
              </a:pPr>
              <a:t>28</a:t>
            </a:fld>
            <a:endParaRPr dirty="0"/>
          </a:p>
        </p:txBody>
      </p:sp>
      <p:sp>
        <p:nvSpPr>
          <p:cNvPr id="214" name="TextShape 2"/>
          <p:cNvSpPr txBox="1"/>
          <p:nvPr/>
        </p:nvSpPr>
        <p:spPr>
          <a:xfrm>
            <a:off x="467640" y="90864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A disposition des collectivités (1)</a:t>
            </a:r>
            <a:endParaRPr/>
          </a:p>
        </p:txBody>
      </p:sp>
      <p:sp>
        <p:nvSpPr>
          <p:cNvPr id="215" name="TextShape 3"/>
          <p:cNvSpPr txBox="1"/>
          <p:nvPr/>
        </p:nvSpPr>
        <p:spPr>
          <a:xfrm>
            <a:off x="457200" y="1666800"/>
            <a:ext cx="8228880" cy="4525200"/>
          </a:xfrm>
          <a:prstGeom prst="rect">
            <a:avLst/>
          </a:prstGeom>
        </p:spPr>
        <p:txBody>
          <a:bodyPr lIns="90000" tIns="45000" rIns="90000" bIns="45000"/>
          <a:lstStyle/>
          <a:p>
            <a:pPr>
              <a:lnSpc>
                <a:spcPct val="90000"/>
              </a:lnSpc>
            </a:pPr>
            <a:endParaRPr dirty="0"/>
          </a:p>
          <a:p>
            <a:pPr>
              <a:lnSpc>
                <a:spcPct val="90000"/>
              </a:lnSpc>
              <a:buSzPct val="45000"/>
            </a:pPr>
            <a:r>
              <a:rPr lang="fr-FR" sz="2000" dirty="0">
                <a:solidFill>
                  <a:srgbClr val="000000"/>
                </a:solidFill>
                <a:latin typeface="Trebuchet MS"/>
                <a:ea typeface="Tahoma"/>
              </a:rPr>
              <a:t> Un </a:t>
            </a:r>
            <a:r>
              <a:rPr lang="fr-FR" sz="2000" b="1" dirty="0">
                <a:solidFill>
                  <a:srgbClr val="000000"/>
                </a:solidFill>
                <a:latin typeface="Trebuchet MS"/>
                <a:ea typeface="Tahoma"/>
              </a:rPr>
              <a:t>« mode d’emploi » </a:t>
            </a:r>
            <a:r>
              <a:rPr lang="fr-FR" sz="2000" dirty="0">
                <a:solidFill>
                  <a:srgbClr val="000000"/>
                </a:solidFill>
                <a:latin typeface="Trebuchet MS"/>
                <a:ea typeface="Tahoma"/>
              </a:rPr>
              <a:t>du CHSCT du CDG 74</a:t>
            </a:r>
            <a:endParaRPr dirty="0"/>
          </a:p>
          <a:p>
            <a:pPr>
              <a:lnSpc>
                <a:spcPct val="90000"/>
              </a:lnSpc>
              <a:buSzPct val="45000"/>
            </a:pPr>
            <a:r>
              <a:rPr lang="fr-FR" sz="2000" dirty="0">
                <a:solidFill>
                  <a:srgbClr val="000000"/>
                </a:solidFill>
                <a:latin typeface="Trebuchet MS"/>
                <a:ea typeface="Tahoma"/>
              </a:rPr>
              <a:t>- Des fiches de saisine </a:t>
            </a:r>
            <a:endParaRPr dirty="0"/>
          </a:p>
          <a:p>
            <a:pPr>
              <a:lnSpc>
                <a:spcPct val="90000"/>
              </a:lnSpc>
              <a:buSzPct val="45000"/>
            </a:pPr>
            <a:r>
              <a:rPr lang="fr-FR" sz="2000" dirty="0">
                <a:solidFill>
                  <a:srgbClr val="000000"/>
                </a:solidFill>
                <a:latin typeface="Trebuchet MS"/>
                <a:ea typeface="Tahoma"/>
              </a:rPr>
              <a:t>- Une note d’information ciblée sur les demandes d’enquête liées aux accidents de service</a:t>
            </a:r>
            <a:endParaRPr dirty="0"/>
          </a:p>
          <a:p>
            <a:pPr>
              <a:lnSpc>
                <a:spcPct val="90000"/>
              </a:lnSpc>
              <a:buSzPct val="45000"/>
              <a:buFont typeface="StarSymbol"/>
              <a:buChar char=""/>
            </a:pPr>
            <a:endParaRPr dirty="0"/>
          </a:p>
          <a:p>
            <a:pPr>
              <a:lnSpc>
                <a:spcPct val="90000"/>
              </a:lnSpc>
              <a:buSzPct val="45000"/>
            </a:pPr>
            <a:r>
              <a:rPr lang="fr-FR" sz="2000" dirty="0">
                <a:solidFill>
                  <a:srgbClr val="000000"/>
                </a:solidFill>
                <a:latin typeface="Trebuchet MS"/>
                <a:ea typeface="Tahoma"/>
              </a:rPr>
              <a:t> Le site web du CDG 74 sera enrichi </a:t>
            </a:r>
            <a:endParaRPr dirty="0"/>
          </a:p>
          <a:p>
            <a:pPr>
              <a:lnSpc>
                <a:spcPct val="90000"/>
              </a:lnSpc>
              <a:buSzPct val="45000"/>
            </a:pPr>
            <a:r>
              <a:rPr lang="fr-FR" sz="2000" dirty="0">
                <a:solidFill>
                  <a:srgbClr val="000000"/>
                </a:solidFill>
                <a:latin typeface="Trebuchet MS"/>
                <a:ea typeface="Tahoma"/>
              </a:rPr>
              <a:t>d'une </a:t>
            </a:r>
            <a:r>
              <a:rPr lang="fr-FR" sz="2000" b="1" dirty="0">
                <a:solidFill>
                  <a:srgbClr val="000000"/>
                </a:solidFill>
                <a:latin typeface="Trebuchet MS"/>
                <a:ea typeface="Tahoma"/>
              </a:rPr>
              <a:t>nouvelle rubrique « CHSCT »</a:t>
            </a:r>
            <a:endParaRPr dirty="0"/>
          </a:p>
          <a:p>
            <a:pPr>
              <a:lnSpc>
                <a:spcPct val="90000"/>
              </a:lnSpc>
              <a:buSzPct val="45000"/>
            </a:pPr>
            <a:r>
              <a:rPr lang="fr-FR" sz="2000" dirty="0" smtClean="0">
                <a:solidFill>
                  <a:srgbClr val="000000"/>
                </a:solidFill>
                <a:latin typeface="Trebuchet MS"/>
                <a:ea typeface="Tahoma"/>
              </a:rPr>
              <a:t>au </a:t>
            </a:r>
            <a:r>
              <a:rPr lang="fr-FR" sz="2000" dirty="0">
                <a:solidFill>
                  <a:srgbClr val="000000"/>
                </a:solidFill>
                <a:latin typeface="Trebuchet MS"/>
                <a:ea typeface="Tahoma"/>
              </a:rPr>
              <a:t>sein du thème des Instances </a:t>
            </a:r>
            <a:endParaRPr dirty="0"/>
          </a:p>
          <a:p>
            <a:pPr>
              <a:lnSpc>
                <a:spcPct val="90000"/>
              </a:lnSpc>
              <a:buSzPct val="45000"/>
            </a:pPr>
            <a:r>
              <a:rPr lang="fr-FR" sz="2000" dirty="0" smtClean="0">
                <a:solidFill>
                  <a:srgbClr val="000000"/>
                </a:solidFill>
                <a:latin typeface="Trebuchet MS"/>
                <a:ea typeface="Tahoma"/>
              </a:rPr>
              <a:t>consultatives</a:t>
            </a:r>
            <a:endParaRPr dirty="0"/>
          </a:p>
          <a:p>
            <a:pPr>
              <a:lnSpc>
                <a:spcPct val="90000"/>
              </a:lnSpc>
            </a:pPr>
            <a:endParaRPr dirty="0"/>
          </a:p>
          <a:p>
            <a:pPr>
              <a:lnSpc>
                <a:spcPct val="100000"/>
              </a:lnSpc>
            </a:pPr>
            <a:endParaRPr dirty="0"/>
          </a:p>
        </p:txBody>
      </p:sp>
      <p:pic>
        <p:nvPicPr>
          <p:cNvPr id="216" name="Picture 3"/>
          <p:cNvPicPr/>
          <p:nvPr/>
        </p:nvPicPr>
        <p:blipFill>
          <a:blip r:embed="rId3" cstate="print"/>
          <a:stretch>
            <a:fillRect/>
          </a:stretch>
        </p:blipFill>
        <p:spPr>
          <a:xfrm>
            <a:off x="5112000" y="3384000"/>
            <a:ext cx="3816000" cy="2376000"/>
          </a:xfrm>
          <a:prstGeom prst="rect">
            <a:avLst/>
          </a:prstGeom>
          <a:ln w="9360">
            <a:noFill/>
          </a:ln>
        </p:spPr>
      </p:pic>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6516360" y="6165360"/>
            <a:ext cx="2133000" cy="475560"/>
          </a:xfrm>
          <a:prstGeom prst="rect">
            <a:avLst/>
          </a:prstGeom>
          <a:noFill/>
          <a:ln>
            <a:noFill/>
          </a:ln>
        </p:spPr>
        <p:txBody>
          <a:bodyPr lIns="90000" tIns="45000" rIns="90000" bIns="45000"/>
          <a:lstStyle/>
          <a:p>
            <a:pPr algn="r">
              <a:lnSpc>
                <a:spcPct val="100000"/>
              </a:lnSpc>
            </a:pPr>
            <a:fld id="{FE78C228-36E9-4373-A191-186176E5C403}" type="slidenum">
              <a:rPr lang="fr-FR" sz="1200">
                <a:solidFill>
                  <a:srgbClr val="000000"/>
                </a:solidFill>
                <a:latin typeface="Calibri"/>
              </a:rPr>
              <a:pPr algn="r">
                <a:lnSpc>
                  <a:spcPct val="100000"/>
                </a:lnSpc>
              </a:pPr>
              <a:t>29</a:t>
            </a:fld>
            <a:endParaRPr sz="1200" dirty="0"/>
          </a:p>
        </p:txBody>
      </p:sp>
      <p:sp>
        <p:nvSpPr>
          <p:cNvPr id="218" name="TextShape 2"/>
          <p:cNvSpPr txBox="1"/>
          <p:nvPr/>
        </p:nvSpPr>
        <p:spPr>
          <a:xfrm>
            <a:off x="467640" y="90864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A disposition des collectivités (2)</a:t>
            </a:r>
            <a:endParaRPr/>
          </a:p>
        </p:txBody>
      </p:sp>
      <p:sp>
        <p:nvSpPr>
          <p:cNvPr id="219" name="TextShape 3"/>
          <p:cNvSpPr txBox="1"/>
          <p:nvPr/>
        </p:nvSpPr>
        <p:spPr>
          <a:xfrm>
            <a:off x="483120" y="1728000"/>
            <a:ext cx="8228880" cy="4525200"/>
          </a:xfrm>
          <a:prstGeom prst="rect">
            <a:avLst/>
          </a:prstGeom>
        </p:spPr>
        <p:txBody>
          <a:bodyPr lIns="90000" tIns="45000" rIns="90000" bIns="45000"/>
          <a:lstStyle/>
          <a:p>
            <a:pPr algn="ctr">
              <a:lnSpc>
                <a:spcPct val="100000"/>
              </a:lnSpc>
            </a:pPr>
            <a:r>
              <a:rPr lang="fr-FR" sz="2400" b="1" i="1" dirty="0">
                <a:solidFill>
                  <a:srgbClr val="000000"/>
                </a:solidFill>
                <a:latin typeface="Trebuchet MS"/>
                <a:ea typeface="Microsoft YaHei"/>
              </a:rPr>
              <a:t>Vos interlocuteurs au CDG 74</a:t>
            </a:r>
            <a:endParaRPr sz="2400" dirty="0"/>
          </a:p>
          <a:p>
            <a:pPr algn="ctr">
              <a:lnSpc>
                <a:spcPct val="100000"/>
              </a:lnSpc>
            </a:pPr>
            <a:r>
              <a:rPr lang="fr-FR" sz="2400" b="1" dirty="0">
                <a:solidFill>
                  <a:srgbClr val="000000"/>
                </a:solidFill>
                <a:latin typeface="Trebuchet MS"/>
                <a:ea typeface="Microsoft YaHei"/>
              </a:rPr>
              <a:t>SECRETARIAT DU CT-CHSCT 04.50.51.98.50</a:t>
            </a:r>
            <a:endParaRPr sz="2400" dirty="0"/>
          </a:p>
          <a:p>
            <a:pPr algn="ctr">
              <a:lnSpc>
                <a:spcPct val="100000"/>
              </a:lnSpc>
            </a:pPr>
            <a:r>
              <a:rPr lang="fr-FR" sz="2400" dirty="0">
                <a:solidFill>
                  <a:srgbClr val="000000"/>
                </a:solidFill>
                <a:latin typeface="Trebuchet MS"/>
                <a:ea typeface="Microsoft YaHei"/>
              </a:rPr>
              <a:t>(POLE CARRIERES ET RETRAITES) </a:t>
            </a:r>
            <a:endParaRPr sz="2400" dirty="0"/>
          </a:p>
          <a:p>
            <a:pPr algn="ctr">
              <a:lnSpc>
                <a:spcPct val="100000"/>
              </a:lnSpc>
            </a:pPr>
            <a:r>
              <a:rPr lang="fr-FR" sz="2400" i="1" dirty="0">
                <a:solidFill>
                  <a:srgbClr val="0066CC"/>
                </a:solidFill>
                <a:latin typeface="Trebuchet MS"/>
                <a:ea typeface="Microsoft YaHei"/>
              </a:rPr>
              <a:t>Secrétaire du CT-CHSCT : Madame </a:t>
            </a:r>
            <a:r>
              <a:rPr lang="fr-FR" sz="2400" i="1" dirty="0" smtClean="0">
                <a:solidFill>
                  <a:srgbClr val="0066CC"/>
                </a:solidFill>
                <a:latin typeface="Trebuchet MS"/>
                <a:ea typeface="Microsoft YaHei"/>
              </a:rPr>
              <a:t>Marie-Dominique PETITPAS </a:t>
            </a:r>
            <a:endParaRPr sz="2400" dirty="0"/>
          </a:p>
          <a:p>
            <a:pPr algn="ctr">
              <a:lnSpc>
                <a:spcPct val="100000"/>
              </a:lnSpc>
            </a:pPr>
            <a:r>
              <a:rPr lang="fr-FR" sz="2400" i="1" dirty="0">
                <a:solidFill>
                  <a:srgbClr val="0066CC"/>
                </a:solidFill>
                <a:latin typeface="Trebuchet MS"/>
                <a:ea typeface="Microsoft YaHei"/>
              </a:rPr>
              <a:t>Adjointe à la Directrice : Madame Caroline BANNERY</a:t>
            </a:r>
            <a:endParaRPr sz="2400" dirty="0"/>
          </a:p>
          <a:p>
            <a:pPr algn="ctr">
              <a:lnSpc>
                <a:spcPct val="100000"/>
              </a:lnSpc>
            </a:pPr>
            <a:r>
              <a:rPr lang="fr-FR" sz="2400" b="1" dirty="0">
                <a:solidFill>
                  <a:srgbClr val="000000"/>
                </a:solidFill>
                <a:latin typeface="Trebuchet MS"/>
                <a:ea typeface="Microsoft YaHei"/>
              </a:rPr>
              <a:t> </a:t>
            </a:r>
            <a:r>
              <a:rPr lang="fr-FR" sz="2400" b="1" u="sng" dirty="0">
                <a:solidFill>
                  <a:srgbClr val="0066CC"/>
                </a:solidFill>
                <a:latin typeface="Trebuchet MS"/>
                <a:ea typeface="Microsoft YaHei"/>
              </a:rPr>
              <a:t>ct-chsct@cdg74.fr</a:t>
            </a:r>
            <a:endParaRPr sz="2400" dirty="0"/>
          </a:p>
          <a:p>
            <a:pPr algn="ctr">
              <a:lnSpc>
                <a:spcPct val="100000"/>
              </a:lnSpc>
            </a:pPr>
            <a:endParaRPr sz="2400" dirty="0"/>
          </a:p>
          <a:p>
            <a:pPr algn="ctr">
              <a:lnSpc>
                <a:spcPct val="100000"/>
              </a:lnSpc>
            </a:pPr>
            <a:r>
              <a:rPr lang="fr-FR" sz="2400" b="1" dirty="0">
                <a:solidFill>
                  <a:srgbClr val="000000"/>
                </a:solidFill>
                <a:latin typeface="Trebuchet MS"/>
                <a:ea typeface="Microsoft YaHei"/>
              </a:rPr>
              <a:t> SERVICE PREVENTION 04.50.51.86.72</a:t>
            </a:r>
            <a:endParaRPr sz="2400" dirty="0"/>
          </a:p>
          <a:p>
            <a:pPr algn="ctr">
              <a:lnSpc>
                <a:spcPct val="100000"/>
              </a:lnSpc>
            </a:pPr>
            <a:r>
              <a:rPr lang="fr-FR" sz="2400" dirty="0">
                <a:solidFill>
                  <a:srgbClr val="000000"/>
                </a:solidFill>
                <a:latin typeface="Trebuchet MS"/>
                <a:ea typeface="Microsoft YaHei"/>
              </a:rPr>
              <a:t>(POLE SANTE AU TRAVAIL)</a:t>
            </a:r>
            <a:endParaRPr sz="2400" dirty="0"/>
          </a:p>
          <a:p>
            <a:pPr algn="ctr">
              <a:lnSpc>
                <a:spcPct val="100000"/>
              </a:lnSpc>
            </a:pPr>
            <a:r>
              <a:rPr lang="fr-FR" sz="2400" i="1" dirty="0">
                <a:solidFill>
                  <a:srgbClr val="0066CC"/>
                </a:solidFill>
                <a:latin typeface="Trebuchet MS"/>
                <a:ea typeface="Microsoft YaHei"/>
              </a:rPr>
              <a:t>Secrétaire : Madame Aude PASTOR</a:t>
            </a:r>
            <a:endParaRPr sz="2400" dirty="0"/>
          </a:p>
          <a:p>
            <a:pPr algn="ctr">
              <a:lnSpc>
                <a:spcPct val="100000"/>
              </a:lnSpc>
            </a:pPr>
            <a:r>
              <a:rPr lang="fr-FR" sz="2400" i="1" dirty="0">
                <a:solidFill>
                  <a:srgbClr val="0066CC"/>
                </a:solidFill>
                <a:latin typeface="Trebuchet MS"/>
                <a:ea typeface="Microsoft YaHei"/>
              </a:rPr>
              <a:t>ACFI, en lien avec le CHSCT : Monsieur Nicolas DELUGIN</a:t>
            </a:r>
            <a:endParaRPr sz="2400" dirty="0"/>
          </a:p>
          <a:p>
            <a:pPr algn="ctr">
              <a:lnSpc>
                <a:spcPct val="100000"/>
              </a:lnSpc>
            </a:pPr>
            <a:r>
              <a:rPr lang="fr-FR" sz="2400" b="1" u="sng" dirty="0">
                <a:solidFill>
                  <a:srgbClr val="0066CC"/>
                </a:solidFill>
                <a:latin typeface="Trebuchet MS"/>
                <a:ea typeface="Microsoft YaHei"/>
              </a:rPr>
              <a:t>prevention@cdg74.fr</a:t>
            </a:r>
            <a:endParaRPr sz="2400" dirty="0"/>
          </a:p>
          <a:p>
            <a:pPr algn="ctr">
              <a:lnSpc>
                <a:spcPct val="90000"/>
              </a:lnSpc>
            </a:pPr>
            <a:endParaRPr dirty="0"/>
          </a:p>
          <a:p>
            <a:pP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4CF16206-A1E1-4DD3-98C5-D05ECE259B7F}" type="slidenum">
              <a:rPr lang="fr-FR" sz="1400">
                <a:solidFill>
                  <a:srgbClr val="000000"/>
                </a:solidFill>
                <a:latin typeface="Calibri"/>
              </a:rPr>
              <a:pPr algn="r">
                <a:lnSpc>
                  <a:spcPct val="100000"/>
                </a:lnSpc>
              </a:pPr>
              <a:t>3</a:t>
            </a:fld>
            <a:endParaRPr sz="1400" dirty="0"/>
          </a:p>
        </p:txBody>
      </p:sp>
      <p:sp>
        <p:nvSpPr>
          <p:cNvPr id="130"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Quand le CHSCT est-il obligatoirement créé ? (1)</a:t>
            </a:r>
            <a:r>
              <a:rPr lang="fr-FR" sz="1400" b="1">
                <a:solidFill>
                  <a:srgbClr val="333399"/>
                </a:solidFill>
                <a:latin typeface="Trebuchet MS"/>
                <a:ea typeface="Microsoft YaHei"/>
              </a:rPr>
              <a:t>
</a:t>
            </a:r>
            <a:endParaRPr/>
          </a:p>
        </p:txBody>
      </p:sp>
      <p:sp>
        <p:nvSpPr>
          <p:cNvPr id="131" name="TextShape 3"/>
          <p:cNvSpPr txBox="1"/>
          <p:nvPr/>
        </p:nvSpPr>
        <p:spPr>
          <a:xfrm>
            <a:off x="457200" y="1600200"/>
            <a:ext cx="8228880" cy="4525200"/>
          </a:xfrm>
          <a:prstGeom prst="rect">
            <a:avLst/>
          </a:prstGeom>
        </p:spPr>
        <p:txBody>
          <a:bodyPr lIns="90000" tIns="45000" rIns="90000" bIns="45000"/>
          <a:lstStyle/>
          <a:p>
            <a:pPr algn="ctr">
              <a:lnSpc>
                <a:spcPct val="100000"/>
              </a:lnSpc>
            </a:pPr>
            <a:r>
              <a:rPr lang="fr-FR" sz="2000" b="1" i="1" dirty="0">
                <a:solidFill>
                  <a:srgbClr val="000000"/>
                </a:solidFill>
                <a:latin typeface="Trebuchet MS"/>
                <a:ea typeface="Microsoft YaHei"/>
              </a:rPr>
              <a:t>CHSCT DU CDG et CHSCT local</a:t>
            </a:r>
            <a:endParaRPr dirty="0"/>
          </a:p>
          <a:p>
            <a:pPr algn="ctr">
              <a:lnSpc>
                <a:spcPct val="100000"/>
              </a:lnSpc>
            </a:pPr>
            <a:endParaRPr dirty="0"/>
          </a:p>
          <a:p>
            <a:pPr>
              <a:lnSpc>
                <a:spcPct val="100000"/>
              </a:lnSpc>
            </a:pPr>
            <a:r>
              <a:rPr lang="fr-FR" dirty="0">
                <a:solidFill>
                  <a:srgbClr val="000000"/>
                </a:solidFill>
                <a:latin typeface="Trebuchet MS"/>
                <a:ea typeface="Microsoft YaHei"/>
              </a:rPr>
              <a:t>	</a:t>
            </a:r>
            <a:r>
              <a:rPr lang="fr-FR" dirty="0">
                <a:solidFill>
                  <a:srgbClr val="009999"/>
                </a:solidFill>
                <a:latin typeface="Trebuchet MS"/>
                <a:ea typeface="Microsoft YaHei"/>
              </a:rPr>
              <a:t>  </a:t>
            </a:r>
            <a:r>
              <a:rPr lang="fr-FR" sz="2000" dirty="0">
                <a:solidFill>
                  <a:srgbClr val="000000"/>
                </a:solidFill>
                <a:latin typeface="Trebuchet MS"/>
                <a:ea typeface="Microsoft YaHei"/>
              </a:rPr>
              <a:t>Création d’un CHSCT obligatoire dans les collectivités et  </a:t>
            </a:r>
            <a:endParaRPr dirty="0"/>
          </a:p>
          <a:p>
            <a:pPr>
              <a:lnSpc>
                <a:spcPct val="100000"/>
              </a:lnSpc>
            </a:pPr>
            <a:r>
              <a:rPr lang="fr-FR" sz="2000" dirty="0">
                <a:solidFill>
                  <a:srgbClr val="000000"/>
                </a:solidFill>
                <a:latin typeface="Trebuchet MS"/>
                <a:ea typeface="Microsoft YaHei"/>
              </a:rPr>
              <a:t>     établissements employant </a:t>
            </a:r>
            <a:r>
              <a:rPr lang="fr-FR" sz="2000" u="sng" dirty="0">
                <a:solidFill>
                  <a:srgbClr val="000000"/>
                </a:solidFill>
                <a:latin typeface="Trebuchet MS"/>
                <a:ea typeface="Microsoft YaHei"/>
              </a:rPr>
              <a:t>au moins</a:t>
            </a:r>
            <a:r>
              <a:rPr lang="fr-FR" sz="2000" dirty="0">
                <a:solidFill>
                  <a:srgbClr val="000000"/>
                </a:solidFill>
                <a:latin typeface="Trebuchet MS"/>
                <a:ea typeface="Microsoft YaHei"/>
              </a:rPr>
              <a:t> 50 agents (identique CT) </a:t>
            </a:r>
            <a:endParaRPr dirty="0"/>
          </a:p>
          <a:p>
            <a:pPr algn="ctr">
              <a:lnSpc>
                <a:spcPct val="100000"/>
              </a:lnSpc>
            </a:pPr>
            <a:r>
              <a:rPr lang="fr-FR" sz="2000" dirty="0">
                <a:solidFill>
                  <a:srgbClr val="000000"/>
                </a:solidFill>
                <a:latin typeface="Trebuchet MS"/>
                <a:ea typeface="Microsoft YaHei"/>
              </a:rPr>
              <a:t>Sauf SDIS : sans condition d’effectifs</a:t>
            </a:r>
            <a:endParaRPr dirty="0"/>
          </a:p>
          <a:p>
            <a:pPr algn="ctr">
              <a:lnSpc>
                <a:spcPct val="100000"/>
              </a:lnSpc>
            </a:pPr>
            <a:endParaRPr dirty="0"/>
          </a:p>
          <a:p>
            <a:pPr>
              <a:lnSpc>
                <a:spcPct val="100000"/>
              </a:lnSpc>
            </a:pPr>
            <a:r>
              <a:rPr lang="fr-FR" sz="2000" dirty="0">
                <a:solidFill>
                  <a:srgbClr val="000000"/>
                </a:solidFill>
                <a:latin typeface="Trebuchet MS"/>
                <a:ea typeface="Microsoft YaHei"/>
              </a:rPr>
              <a:t>	    Pour les CDG, les collectivités et les établissements </a:t>
            </a:r>
            <a:r>
              <a:rPr lang="fr-FR" sz="2000" dirty="0" smtClean="0">
                <a:solidFill>
                  <a:srgbClr val="000000"/>
                </a:solidFill>
                <a:latin typeface="Trebuchet MS"/>
                <a:ea typeface="Microsoft YaHei"/>
              </a:rPr>
              <a:t>        </a:t>
            </a:r>
          </a:p>
          <a:p>
            <a:pPr>
              <a:lnSpc>
                <a:spcPct val="100000"/>
              </a:lnSpc>
            </a:pPr>
            <a:r>
              <a:rPr lang="fr-FR" sz="2000" dirty="0">
                <a:solidFill>
                  <a:srgbClr val="000000"/>
                </a:solidFill>
                <a:latin typeface="Trebuchet MS"/>
                <a:ea typeface="Microsoft YaHei"/>
              </a:rPr>
              <a:t> </a:t>
            </a:r>
            <a:r>
              <a:rPr lang="fr-FR" sz="2000" dirty="0" smtClean="0">
                <a:solidFill>
                  <a:srgbClr val="000000"/>
                </a:solidFill>
                <a:latin typeface="Trebuchet MS"/>
                <a:ea typeface="Microsoft YaHei"/>
              </a:rPr>
              <a:t>    employant moins </a:t>
            </a:r>
            <a:r>
              <a:rPr lang="fr-FR" sz="2000" dirty="0">
                <a:solidFill>
                  <a:srgbClr val="000000"/>
                </a:solidFill>
                <a:latin typeface="Trebuchet MS"/>
                <a:ea typeface="Microsoft YaHei"/>
              </a:rPr>
              <a:t>de 50 agents : </a:t>
            </a:r>
            <a:endParaRPr dirty="0"/>
          </a:p>
          <a:p>
            <a:pPr algn="ctr">
              <a:lnSpc>
                <a:spcPct val="100000"/>
              </a:lnSpc>
            </a:pPr>
            <a:r>
              <a:rPr lang="fr-FR" sz="2000" b="1" dirty="0">
                <a:solidFill>
                  <a:srgbClr val="000000"/>
                </a:solidFill>
                <a:latin typeface="Trebuchet MS"/>
                <a:ea typeface="Microsoft YaHei"/>
              </a:rPr>
              <a:t>les missions du CHSCT sont exercées par le CT.</a:t>
            </a:r>
            <a:endParaRPr dirty="0"/>
          </a:p>
          <a:p>
            <a:pPr>
              <a:lnSpc>
                <a:spcPct val="100000"/>
              </a:lnSpc>
            </a:pPr>
            <a:endParaRPr dirty="0"/>
          </a:p>
          <a:p>
            <a:pPr algn="ctr">
              <a:lnSpc>
                <a:spcPct val="100000"/>
              </a:lnSpc>
            </a:pPr>
            <a:r>
              <a:rPr lang="fr-FR" sz="2000" i="1" dirty="0">
                <a:solidFill>
                  <a:srgbClr val="000000"/>
                </a:solidFill>
                <a:latin typeface="Trebuchet MS"/>
                <a:ea typeface="Microsoft YaHei"/>
              </a:rPr>
              <a:t>Appréciation réglementaire du seuil =&gt; </a:t>
            </a:r>
            <a:r>
              <a:rPr lang="fr-FR" sz="2000" i="1" u="sng" dirty="0">
                <a:solidFill>
                  <a:srgbClr val="000000"/>
                </a:solidFill>
                <a:latin typeface="Trebuchet MS"/>
                <a:ea typeface="Microsoft YaHei"/>
              </a:rPr>
              <a:t>au 1</a:t>
            </a:r>
            <a:r>
              <a:rPr lang="fr-FR" sz="2000" i="1" u="sng" baseline="30000" dirty="0">
                <a:solidFill>
                  <a:srgbClr val="000000"/>
                </a:solidFill>
                <a:latin typeface="Trebuchet MS"/>
                <a:ea typeface="Microsoft YaHei"/>
              </a:rPr>
              <a:t>er</a:t>
            </a:r>
            <a:r>
              <a:rPr lang="fr-FR" sz="2000" i="1" u="sng" dirty="0">
                <a:solidFill>
                  <a:srgbClr val="000000"/>
                </a:solidFill>
                <a:latin typeface="Trebuchet MS"/>
                <a:ea typeface="Microsoft YaHei"/>
              </a:rPr>
              <a:t> janvier 2014</a:t>
            </a:r>
            <a:r>
              <a:rPr lang="fr-FR" sz="2000" i="1" dirty="0">
                <a:solidFill>
                  <a:srgbClr val="000000"/>
                </a:solidFill>
                <a:latin typeface="Trebuchet MS"/>
                <a:ea typeface="Microsoft YaHei"/>
              </a:rPr>
              <a:t> (= 1</a:t>
            </a:r>
            <a:r>
              <a:rPr lang="fr-FR" sz="2000" i="1" baseline="30000" dirty="0">
                <a:solidFill>
                  <a:srgbClr val="000000"/>
                </a:solidFill>
                <a:latin typeface="Trebuchet MS"/>
                <a:ea typeface="Microsoft YaHei"/>
              </a:rPr>
              <a:t>er</a:t>
            </a:r>
            <a:r>
              <a:rPr lang="fr-FR" sz="2000" i="1" dirty="0">
                <a:solidFill>
                  <a:srgbClr val="000000"/>
                </a:solidFill>
                <a:latin typeface="Trebuchet MS"/>
                <a:ea typeface="Microsoft YaHei"/>
              </a:rPr>
              <a:t> janvier de l’année des élections), mais…</a:t>
            </a:r>
            <a:endParaRPr dirty="0"/>
          </a:p>
          <a:p>
            <a:pPr algn="ctr">
              <a:lnSpc>
                <a:spcPct val="100000"/>
              </a:lnSpc>
            </a:pPr>
            <a:endParaRPr dirty="0"/>
          </a:p>
        </p:txBody>
      </p:sp>
      <p:sp>
        <p:nvSpPr>
          <p:cNvPr id="132" name="CustomShape 4"/>
          <p:cNvSpPr/>
          <p:nvPr/>
        </p:nvSpPr>
        <p:spPr>
          <a:xfrm>
            <a:off x="251520" y="2132856"/>
            <a:ext cx="503640" cy="504000"/>
          </a:xfrm>
          <a:prstGeom prst="curvedRightArrow">
            <a:avLst>
              <a:gd name="adj1" fmla="val 25000"/>
              <a:gd name="adj2" fmla="val 50000"/>
              <a:gd name="adj3" fmla="val 25000"/>
            </a:avLst>
          </a:prstGeom>
          <a:solidFill>
            <a:srgbClr val="4F81BD"/>
          </a:solidFill>
          <a:ln w="25560">
            <a:solidFill>
              <a:srgbClr val="3A5F8B"/>
            </a:solidFill>
            <a:round/>
          </a:ln>
        </p:spPr>
      </p:sp>
      <p:sp>
        <p:nvSpPr>
          <p:cNvPr id="133" name="CustomShape 5"/>
          <p:cNvSpPr/>
          <p:nvPr/>
        </p:nvSpPr>
        <p:spPr>
          <a:xfrm>
            <a:off x="395536" y="3501008"/>
            <a:ext cx="431640" cy="504000"/>
          </a:xfrm>
          <a:prstGeom prst="curvedRightArrow">
            <a:avLst>
              <a:gd name="adj1" fmla="val 25000"/>
              <a:gd name="adj2" fmla="val 50000"/>
              <a:gd name="adj3" fmla="val 25000"/>
            </a:avLst>
          </a:prstGeom>
          <a:solidFill>
            <a:srgbClr val="4F81BD"/>
          </a:solidFill>
          <a:ln w="25560">
            <a:solidFill>
              <a:srgbClr val="3A5F8B"/>
            </a:solidFill>
            <a:round/>
          </a:ln>
        </p:spPr>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0" name="CustomShape 1"/>
          <p:cNvSpPr/>
          <p:nvPr/>
        </p:nvSpPr>
        <p:spPr>
          <a:xfrm>
            <a:off x="6516360" y="6165360"/>
            <a:ext cx="2133000" cy="475560"/>
          </a:xfrm>
          <a:prstGeom prst="rect">
            <a:avLst/>
          </a:prstGeom>
          <a:noFill/>
          <a:ln>
            <a:noFill/>
          </a:ln>
        </p:spPr>
        <p:txBody>
          <a:bodyPr lIns="90000" tIns="45000" rIns="90000" bIns="45000"/>
          <a:lstStyle/>
          <a:p>
            <a:pPr algn="r">
              <a:lnSpc>
                <a:spcPct val="100000"/>
              </a:lnSpc>
            </a:pPr>
            <a:fld id="{667CF547-92A1-4780-B609-87F28E1F2632}" type="slidenum">
              <a:rPr lang="fr-FR" sz="1200">
                <a:solidFill>
                  <a:srgbClr val="000000"/>
                </a:solidFill>
                <a:latin typeface="Calibri"/>
              </a:rPr>
              <a:pPr algn="r">
                <a:lnSpc>
                  <a:spcPct val="100000"/>
                </a:lnSpc>
              </a:pPr>
              <a:t>30</a:t>
            </a:fld>
            <a:endParaRPr sz="1200" dirty="0"/>
          </a:p>
        </p:txBody>
      </p:sp>
      <p:sp>
        <p:nvSpPr>
          <p:cNvPr id="221" name="TextShape 2"/>
          <p:cNvSpPr txBox="1"/>
          <p:nvPr/>
        </p:nvSpPr>
        <p:spPr>
          <a:xfrm>
            <a:off x="467544" y="692696"/>
            <a:ext cx="8228880" cy="509040"/>
          </a:xfrm>
          <a:prstGeom prst="rect">
            <a:avLst/>
          </a:prstGeom>
        </p:spPr>
        <p:txBody>
          <a:bodyPr lIns="90000" tIns="45000" rIns="90000" bIns="45000" anchorCtr="1"/>
          <a:lstStyle/>
          <a:p>
            <a:pPr>
              <a:lnSpc>
                <a:spcPct val="100000"/>
              </a:lnSpc>
            </a:pPr>
            <a:r>
              <a:rPr lang="fr-FR" sz="2400" b="1" dirty="0">
                <a:solidFill>
                  <a:srgbClr val="333399"/>
                </a:solidFill>
                <a:latin typeface="Trebuchet MS"/>
                <a:ea typeface="Microsoft YaHei"/>
              </a:rPr>
              <a:t>A disposition des collectivités (3)</a:t>
            </a:r>
            <a:endParaRPr dirty="0"/>
          </a:p>
        </p:txBody>
      </p:sp>
      <p:sp>
        <p:nvSpPr>
          <p:cNvPr id="222" name="TextShape 3"/>
          <p:cNvSpPr txBox="1"/>
          <p:nvPr/>
        </p:nvSpPr>
        <p:spPr>
          <a:xfrm>
            <a:off x="467544" y="1484784"/>
            <a:ext cx="8228880" cy="4061048"/>
          </a:xfrm>
          <a:prstGeom prst="rect">
            <a:avLst/>
          </a:prstGeom>
        </p:spPr>
        <p:txBody>
          <a:bodyPr lIns="90000" tIns="45000" rIns="90000" bIns="45000"/>
          <a:lstStyle/>
          <a:p>
            <a:pPr algn="ctr">
              <a:lnSpc>
                <a:spcPct val="90000"/>
              </a:lnSpc>
            </a:pPr>
            <a:endParaRPr dirty="0"/>
          </a:p>
          <a:p>
            <a:pPr algn="ctr">
              <a:lnSpc>
                <a:spcPct val="90000"/>
              </a:lnSpc>
              <a:buSzPct val="45000"/>
            </a:pPr>
            <a:r>
              <a:rPr lang="fr-FR" b="1" i="1" dirty="0" smtClean="0">
                <a:solidFill>
                  <a:srgbClr val="000000"/>
                </a:solidFill>
                <a:latin typeface="Trebuchet MS"/>
                <a:ea typeface="Tahoma"/>
              </a:rPr>
              <a:t>Service </a:t>
            </a:r>
            <a:r>
              <a:rPr lang="fr-FR" b="1" i="1" dirty="0">
                <a:solidFill>
                  <a:srgbClr val="000000"/>
                </a:solidFill>
                <a:latin typeface="Trebuchet MS"/>
                <a:ea typeface="Tahoma"/>
              </a:rPr>
              <a:t>Prévention des Risque Professionnels du CDG </a:t>
            </a:r>
            <a:r>
              <a:rPr lang="fr-FR" b="1" i="1" dirty="0" smtClean="0">
                <a:solidFill>
                  <a:srgbClr val="000000"/>
                </a:solidFill>
                <a:latin typeface="Trebuchet MS"/>
                <a:ea typeface="Tahoma"/>
              </a:rPr>
              <a:t>74</a:t>
            </a:r>
          </a:p>
          <a:p>
            <a:pPr>
              <a:lnSpc>
                <a:spcPct val="90000"/>
              </a:lnSpc>
              <a:buSzPct val="45000"/>
            </a:pPr>
            <a:endParaRPr lang="fr-FR" dirty="0"/>
          </a:p>
          <a:p>
            <a:pPr>
              <a:lnSpc>
                <a:spcPct val="90000"/>
              </a:lnSpc>
              <a:buSzPct val="45000"/>
            </a:pPr>
            <a:endParaRPr lang="fr-FR" dirty="0" smtClean="0"/>
          </a:p>
          <a:p>
            <a:pPr>
              <a:lnSpc>
                <a:spcPct val="90000"/>
              </a:lnSpc>
              <a:buSzPct val="45000"/>
              <a:buFont typeface="Wingdings" pitchFamily="2" charset="2"/>
              <a:buChar char="ü"/>
            </a:pPr>
            <a:r>
              <a:rPr lang="fr-FR" b="1" dirty="0" smtClean="0"/>
              <a:t> Inspection </a:t>
            </a:r>
            <a:r>
              <a:rPr lang="fr-FR" dirty="0" smtClean="0"/>
              <a:t>(visites sur sites avec établissement d’un rapport détaillé dressant le bilan des obligations réglementaires et proposant des actions de prévention)</a:t>
            </a:r>
          </a:p>
          <a:p>
            <a:pPr>
              <a:lnSpc>
                <a:spcPct val="90000"/>
              </a:lnSpc>
              <a:buSzPct val="45000"/>
              <a:buFont typeface="Wingdings" pitchFamily="2" charset="2"/>
              <a:buChar char="ü"/>
            </a:pPr>
            <a:endParaRPr lang="fr-FR" dirty="0" smtClean="0"/>
          </a:p>
          <a:p>
            <a:pPr>
              <a:lnSpc>
                <a:spcPct val="90000"/>
              </a:lnSpc>
              <a:buSzPct val="45000"/>
              <a:buFont typeface="Wingdings" pitchFamily="2" charset="2"/>
              <a:buChar char="ü"/>
            </a:pPr>
            <a:r>
              <a:rPr lang="fr-FR" dirty="0" smtClean="0"/>
              <a:t> </a:t>
            </a:r>
            <a:r>
              <a:rPr lang="fr-FR" b="1" dirty="0" smtClean="0"/>
              <a:t>Conseil et accompagnement </a:t>
            </a:r>
            <a:r>
              <a:rPr lang="fr-FR" dirty="0" smtClean="0"/>
              <a:t>(pour toutes demandes relatives à la santé et à la sécurité)</a:t>
            </a:r>
          </a:p>
          <a:p>
            <a:pPr>
              <a:lnSpc>
                <a:spcPct val="90000"/>
              </a:lnSpc>
              <a:buSzPct val="45000"/>
            </a:pPr>
            <a:endParaRPr lang="fr-FR" dirty="0" smtClean="0"/>
          </a:p>
          <a:p>
            <a:pPr>
              <a:lnSpc>
                <a:spcPct val="90000"/>
              </a:lnSpc>
              <a:buSzPct val="45000"/>
              <a:buFont typeface="Wingdings" pitchFamily="2" charset="2"/>
              <a:buChar char="ü"/>
            </a:pPr>
            <a:r>
              <a:rPr lang="fr-FR" dirty="0" smtClean="0"/>
              <a:t> </a:t>
            </a:r>
            <a:r>
              <a:rPr lang="fr-FR" b="1" dirty="0" smtClean="0"/>
              <a:t>Diffusion d’informations et animation de réseaux</a:t>
            </a:r>
          </a:p>
          <a:p>
            <a:pPr>
              <a:lnSpc>
                <a:spcPct val="90000"/>
              </a:lnSpc>
              <a:buSzPct val="45000"/>
              <a:buFont typeface="Wingdings" pitchFamily="2" charset="2"/>
              <a:buChar char="ü"/>
            </a:pPr>
            <a:endParaRPr lang="fr-FR" b="1" dirty="0" smtClean="0"/>
          </a:p>
          <a:p>
            <a:pPr>
              <a:lnSpc>
                <a:spcPct val="90000"/>
              </a:lnSpc>
              <a:buSzPct val="45000"/>
            </a:pPr>
            <a:endParaRPr lang="fr-FR" b="1" dirty="0" smtClean="0"/>
          </a:p>
          <a:p>
            <a:pPr>
              <a:lnSpc>
                <a:spcPct val="90000"/>
              </a:lnSpc>
              <a:buSzPct val="45000"/>
            </a:pPr>
            <a:endParaRPr lang="fr-FR" b="1" dirty="0" smtClean="0"/>
          </a:p>
          <a:p>
            <a:pPr>
              <a:lnSpc>
                <a:spcPct val="90000"/>
              </a:lnSpc>
              <a:buSzPct val="45000"/>
            </a:pPr>
            <a:r>
              <a:rPr lang="fr-FR" b="1" i="1" dirty="0" smtClean="0"/>
              <a:t>S</a:t>
            </a:r>
            <a:r>
              <a:rPr lang="fr-FR" b="1" i="1" dirty="0" smtClean="0">
                <a:solidFill>
                  <a:srgbClr val="000000"/>
                </a:solidFill>
                <a:latin typeface="Trebuchet MS"/>
                <a:ea typeface="Tahoma"/>
              </a:rPr>
              <a:t>ervice optionnel – adhésion par voie de convention</a:t>
            </a:r>
            <a:endParaRPr lang="fr-FR" b="1" i="1" dirty="0" smtClean="0"/>
          </a:p>
          <a:p>
            <a:pPr>
              <a:lnSpc>
                <a:spcPct val="90000"/>
              </a:lnSpc>
              <a:buSzPct val="45000"/>
            </a:pPr>
            <a:endParaRPr lang="fr-FR" b="1" dirty="0" smtClean="0"/>
          </a:p>
          <a:p>
            <a:pPr algn="ctr">
              <a:lnSpc>
                <a:spcPct val="100000"/>
              </a:lnSpc>
            </a:pPr>
            <a:endParaRPr lang="fr-FR" b="1" u="sng" dirty="0" smtClean="0">
              <a:solidFill>
                <a:srgbClr val="000000"/>
              </a:solidFill>
              <a:latin typeface="Trebuchet MS"/>
              <a:ea typeface="Microsoft YaHei"/>
            </a:endParaRPr>
          </a:p>
          <a:p>
            <a:pPr algn="ctr">
              <a:lnSpc>
                <a:spcPct val="100000"/>
              </a:lnSpc>
            </a:pPr>
            <a:endParaRPr lang="fr-FR" b="1" u="sng" dirty="0" smtClean="0">
              <a:solidFill>
                <a:srgbClr val="000000"/>
              </a:solidFill>
              <a:latin typeface="Trebuchet MS"/>
              <a:ea typeface="Microsoft YaHei"/>
            </a:endParaRPr>
          </a:p>
          <a:p>
            <a:pPr algn="ctr">
              <a:lnSpc>
                <a:spcPct val="100000"/>
              </a:lnSpc>
            </a:pPr>
            <a:r>
              <a:rPr lang="fr-FR" b="1" u="sng" dirty="0" smtClean="0">
                <a:solidFill>
                  <a:srgbClr val="000000"/>
                </a:solidFill>
                <a:latin typeface="Trebuchet MS"/>
                <a:ea typeface="Microsoft YaHei"/>
              </a:rPr>
              <a:t>CONTACT </a:t>
            </a:r>
            <a:r>
              <a:rPr lang="fr-FR" b="1" u="sng" dirty="0">
                <a:solidFill>
                  <a:srgbClr val="000000"/>
                </a:solidFill>
                <a:latin typeface="Trebuchet MS"/>
                <a:ea typeface="Microsoft YaHei"/>
              </a:rPr>
              <a:t>: SERVICE PREVENTION 04.50.51.86.72</a:t>
            </a:r>
            <a:endParaRPr dirty="0"/>
          </a:p>
          <a:p>
            <a:pPr algn="ctr">
              <a:lnSpc>
                <a:spcPct val="100000"/>
              </a:lnSpc>
            </a:pPr>
            <a:r>
              <a:rPr lang="fr-FR" dirty="0">
                <a:solidFill>
                  <a:srgbClr val="000000"/>
                </a:solidFill>
                <a:latin typeface="Trebuchet MS"/>
                <a:ea typeface="Microsoft YaHei"/>
              </a:rPr>
              <a:t>(POLE SANTE AU TRAVAIL)</a:t>
            </a:r>
            <a:endParaRPr dirty="0"/>
          </a:p>
          <a:p>
            <a:pPr algn="ctr">
              <a:lnSpc>
                <a:spcPct val="90000"/>
              </a:lnSpc>
            </a:pPr>
            <a:endParaRPr dirty="0"/>
          </a:p>
          <a:p>
            <a:pPr>
              <a:lnSpc>
                <a:spcPct val="90000"/>
              </a:lnSpc>
            </a:pPr>
            <a:endParaRPr dirty="0"/>
          </a:p>
          <a:p>
            <a:pP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2C78DC55-4C15-476F-9EB8-DD2601E5F0EC}" type="slidenum">
              <a:rPr lang="fr-FR" sz="1200">
                <a:solidFill>
                  <a:srgbClr val="000000"/>
                </a:solidFill>
                <a:latin typeface="Calibri"/>
              </a:rPr>
              <a:pPr algn="r">
                <a:lnSpc>
                  <a:spcPct val="100000"/>
                </a:lnSpc>
              </a:pPr>
              <a:t>4</a:t>
            </a:fld>
            <a:endParaRPr sz="1200" dirty="0"/>
          </a:p>
        </p:txBody>
      </p:sp>
      <p:sp>
        <p:nvSpPr>
          <p:cNvPr id="135"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Quand le CHSCT est obligatoirement créé ? (2)</a:t>
            </a:r>
            <a:r>
              <a:rPr lang="fr-FR" sz="1400" b="1">
                <a:solidFill>
                  <a:srgbClr val="333399"/>
                </a:solidFill>
                <a:latin typeface="Trebuchet MS"/>
                <a:ea typeface="Microsoft YaHei"/>
              </a:rPr>
              <a:t>
</a:t>
            </a:r>
            <a:endParaRPr/>
          </a:p>
        </p:txBody>
      </p:sp>
      <p:sp>
        <p:nvSpPr>
          <p:cNvPr id="136" name="TextShape 3"/>
          <p:cNvSpPr txBox="1"/>
          <p:nvPr/>
        </p:nvSpPr>
        <p:spPr>
          <a:xfrm>
            <a:off x="395640" y="1917000"/>
            <a:ext cx="8228880" cy="4525200"/>
          </a:xfrm>
          <a:prstGeom prst="rect">
            <a:avLst/>
          </a:prstGeom>
        </p:spPr>
        <p:txBody>
          <a:bodyPr lIns="90000" tIns="45000" rIns="90000" bIns="45000"/>
          <a:lstStyle/>
          <a:p>
            <a:pPr algn="ctr">
              <a:lnSpc>
                <a:spcPct val="100000"/>
              </a:lnSpc>
            </a:pPr>
            <a:endParaRPr dirty="0"/>
          </a:p>
          <a:p>
            <a:pPr algn="just">
              <a:lnSpc>
                <a:spcPct val="100000"/>
              </a:lnSpc>
            </a:pPr>
            <a:r>
              <a:rPr lang="fr-FR" sz="2000" dirty="0">
                <a:solidFill>
                  <a:srgbClr val="000000"/>
                </a:solidFill>
                <a:latin typeface="Trebuchet MS"/>
                <a:ea typeface="Microsoft YaHei"/>
              </a:rPr>
              <a:t>	</a:t>
            </a:r>
            <a:r>
              <a:rPr lang="fr-FR" sz="2400" dirty="0">
                <a:solidFill>
                  <a:srgbClr val="000000"/>
                </a:solidFill>
                <a:latin typeface="Trebuchet MS"/>
                <a:ea typeface="Tahoma"/>
              </a:rPr>
              <a:t>Un nouveau CHSCT (et un nouveau CT) doit être mis en place lorsque l’Autorité territoriale constate </a:t>
            </a:r>
            <a:r>
              <a:rPr lang="fr-FR" sz="2400" u="sng" dirty="0">
                <a:solidFill>
                  <a:srgbClr val="000000"/>
                </a:solidFill>
                <a:latin typeface="Trebuchet MS"/>
                <a:ea typeface="Tahoma"/>
              </a:rPr>
              <a:t>au 1er janvier de chaque année</a:t>
            </a:r>
            <a:r>
              <a:rPr lang="fr-FR" sz="2400" dirty="0">
                <a:solidFill>
                  <a:srgbClr val="000000"/>
                </a:solidFill>
                <a:latin typeface="Trebuchet MS"/>
                <a:ea typeface="Tahoma"/>
              </a:rPr>
              <a:t> que l’effectif employé par la collectivité ou l’établissement atteint 50 agents</a:t>
            </a:r>
            <a:r>
              <a:rPr lang="fr-FR" sz="2400" dirty="0" smtClean="0">
                <a:solidFill>
                  <a:srgbClr val="000000"/>
                </a:solidFill>
                <a:latin typeface="Trebuchet MS"/>
                <a:ea typeface="Tahoma"/>
              </a:rPr>
              <a:t>.</a:t>
            </a:r>
          </a:p>
          <a:p>
            <a:pPr algn="just">
              <a:lnSpc>
                <a:spcPct val="100000"/>
              </a:lnSpc>
            </a:pPr>
            <a:endParaRPr sz="2400" dirty="0"/>
          </a:p>
          <a:p>
            <a:pPr algn="just">
              <a:lnSpc>
                <a:spcPct val="100000"/>
              </a:lnSpc>
            </a:pPr>
            <a:r>
              <a:rPr lang="fr-FR" sz="2400" i="1" dirty="0">
                <a:solidFill>
                  <a:srgbClr val="000000"/>
                </a:solidFill>
                <a:latin typeface="Trebuchet MS"/>
                <a:ea typeface="Tahoma"/>
              </a:rPr>
              <a:t>	</a:t>
            </a:r>
            <a:r>
              <a:rPr lang="fr-FR" sz="2400" i="1" dirty="0" smtClean="0">
                <a:solidFill>
                  <a:srgbClr val="000000"/>
                </a:solidFill>
                <a:latin typeface="Trebuchet MS"/>
                <a:ea typeface="Tahoma"/>
              </a:rPr>
              <a:t>En </a:t>
            </a:r>
            <a:r>
              <a:rPr lang="fr-FR" sz="2400" i="1" dirty="0">
                <a:solidFill>
                  <a:srgbClr val="000000"/>
                </a:solidFill>
                <a:latin typeface="Trebuchet MS"/>
                <a:ea typeface="Tahoma"/>
              </a:rPr>
              <a:t>cas de franchissement du seuil de </a:t>
            </a:r>
            <a:r>
              <a:rPr lang="fr-FR" sz="2400" i="1" dirty="0" smtClean="0">
                <a:solidFill>
                  <a:srgbClr val="000000"/>
                </a:solidFill>
                <a:latin typeface="Trebuchet MS"/>
                <a:ea typeface="Tahoma"/>
              </a:rPr>
              <a:t>50 </a:t>
            </a:r>
            <a:r>
              <a:rPr lang="fr-FR" sz="2400" i="1" dirty="0">
                <a:solidFill>
                  <a:srgbClr val="000000"/>
                </a:solidFill>
                <a:latin typeface="Trebuchet MS"/>
                <a:ea typeface="Tahoma"/>
              </a:rPr>
              <a:t>agents, l’Autorité territoriale informe le CDG </a:t>
            </a:r>
            <a:r>
              <a:rPr lang="fr-FR" sz="2400" i="1" u="sng" dirty="0">
                <a:solidFill>
                  <a:srgbClr val="000000"/>
                </a:solidFill>
                <a:latin typeface="Trebuchet MS"/>
                <a:ea typeface="Tahoma"/>
              </a:rPr>
              <a:t>avant le 15 janvier</a:t>
            </a:r>
            <a:r>
              <a:rPr lang="fr-FR" sz="2400" i="1" dirty="0">
                <a:solidFill>
                  <a:srgbClr val="000000"/>
                </a:solidFill>
                <a:latin typeface="Trebuchet MS"/>
                <a:ea typeface="Tahoma"/>
              </a:rPr>
              <a:t> (article 1er du décret n° 85-565 du 30 mai 1985).</a:t>
            </a:r>
            <a:endParaRPr sz="2400" dirty="0"/>
          </a:p>
          <a:p>
            <a:pPr algn="just">
              <a:lnSpc>
                <a:spcPct val="100000"/>
              </a:lnSpc>
            </a:pPr>
            <a:r>
              <a:rPr lang="fr-FR" sz="2400" dirty="0">
                <a:solidFill>
                  <a:srgbClr val="000000"/>
                </a:solidFill>
                <a:latin typeface="Trebuchet MS"/>
                <a:ea typeface="Tahoma"/>
              </a:rPr>
              <a:t> </a:t>
            </a:r>
            <a:endParaRPr sz="2400" dirty="0"/>
          </a:p>
        </p:txBody>
      </p:sp>
      <p:sp>
        <p:nvSpPr>
          <p:cNvPr id="137" name="CustomShape 4"/>
          <p:cNvSpPr/>
          <p:nvPr/>
        </p:nvSpPr>
        <p:spPr>
          <a:xfrm>
            <a:off x="467544" y="4149080"/>
            <a:ext cx="792088" cy="215640"/>
          </a:xfrm>
          <a:prstGeom prst="rightArrow">
            <a:avLst>
              <a:gd name="adj1" fmla="val 50000"/>
              <a:gd name="adj2" fmla="val 50000"/>
            </a:avLst>
          </a:prstGeom>
          <a:solidFill>
            <a:srgbClr val="4F81BD"/>
          </a:solidFill>
          <a:ln w="25560">
            <a:solidFill>
              <a:srgbClr val="3A5F8B"/>
            </a:solidFill>
            <a:round/>
          </a:ln>
        </p:spPr>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F1A10A22-9A28-42AC-87E3-BB5BB7CF4B91}" type="slidenum">
              <a:rPr lang="fr-FR" sz="1200">
                <a:solidFill>
                  <a:srgbClr val="000000"/>
                </a:solidFill>
                <a:latin typeface="Calibri"/>
              </a:rPr>
              <a:pPr algn="r">
                <a:lnSpc>
                  <a:spcPct val="100000"/>
                </a:lnSpc>
              </a:pPr>
              <a:t>5</a:t>
            </a:fld>
            <a:endParaRPr sz="1200" dirty="0"/>
          </a:p>
        </p:txBody>
      </p:sp>
      <p:sp>
        <p:nvSpPr>
          <p:cNvPr id="139" name="TextShape 2"/>
          <p:cNvSpPr txBox="1"/>
          <p:nvPr/>
        </p:nvSpPr>
        <p:spPr>
          <a:xfrm>
            <a:off x="457200" y="907920"/>
            <a:ext cx="8228880" cy="5090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Quand le CHSCT peut-il être créé ? (1)</a:t>
            </a:r>
            <a:endParaRPr/>
          </a:p>
        </p:txBody>
      </p:sp>
      <p:sp>
        <p:nvSpPr>
          <p:cNvPr id="140" name="TextShape 3"/>
          <p:cNvSpPr txBox="1"/>
          <p:nvPr/>
        </p:nvSpPr>
        <p:spPr>
          <a:xfrm>
            <a:off x="457200" y="1600200"/>
            <a:ext cx="8228880" cy="4525200"/>
          </a:xfrm>
          <a:prstGeom prst="rect">
            <a:avLst/>
          </a:prstGeom>
        </p:spPr>
        <p:txBody>
          <a:bodyPr lIns="90000" tIns="45000" rIns="90000" bIns="45000"/>
          <a:lstStyle/>
          <a:p>
            <a:pPr algn="ctr">
              <a:lnSpc>
                <a:spcPct val="100000"/>
              </a:lnSpc>
            </a:pPr>
            <a:r>
              <a:rPr lang="fr-FR" sz="2000" b="1" i="1" dirty="0">
                <a:solidFill>
                  <a:srgbClr val="000000"/>
                </a:solidFill>
                <a:latin typeface="Trebuchet MS"/>
                <a:ea typeface="Microsoft YaHei"/>
              </a:rPr>
              <a:t>Les cas de création facultative, sur délibération :</a:t>
            </a:r>
            <a:endParaRPr dirty="0"/>
          </a:p>
          <a:p>
            <a:pPr algn="ctr">
              <a:lnSpc>
                <a:spcPct val="100000"/>
              </a:lnSpc>
            </a:pPr>
            <a:r>
              <a:rPr lang="fr-FR" sz="2000" b="1" i="1" dirty="0">
                <a:solidFill>
                  <a:srgbClr val="000000"/>
                </a:solidFill>
                <a:latin typeface="Trebuchet MS"/>
                <a:ea typeface="Microsoft YaHei"/>
              </a:rPr>
              <a:t>les CHSCT locaux ou « spéciaux »</a:t>
            </a:r>
            <a:endParaRPr dirty="0"/>
          </a:p>
          <a:p>
            <a:pPr algn="ctr">
              <a:lnSpc>
                <a:spcPct val="100000"/>
              </a:lnSpc>
            </a:pPr>
            <a:endParaRPr dirty="0"/>
          </a:p>
          <a:p>
            <a:pPr algn="just">
              <a:lnSpc>
                <a:spcPct val="100000"/>
              </a:lnSpc>
            </a:pPr>
            <a:r>
              <a:rPr lang="fr-FR" dirty="0">
                <a:solidFill>
                  <a:srgbClr val="000000"/>
                </a:solidFill>
                <a:latin typeface="Trebuchet MS"/>
                <a:ea typeface="Microsoft YaHei"/>
              </a:rPr>
              <a:t>        </a:t>
            </a:r>
            <a:r>
              <a:rPr lang="fr-FR" sz="2000" dirty="0">
                <a:solidFill>
                  <a:srgbClr val="000000"/>
                </a:solidFill>
                <a:latin typeface="Trebuchet MS"/>
                <a:ea typeface="Microsoft YaHei"/>
              </a:rPr>
              <a:t>Si l'importance des effectifs et/ou la nature des </a:t>
            </a:r>
            <a:r>
              <a:rPr lang="fr-FR" sz="2000" dirty="0" smtClean="0">
                <a:solidFill>
                  <a:srgbClr val="000000"/>
                </a:solidFill>
                <a:latin typeface="Trebuchet MS"/>
                <a:ea typeface="Microsoft YaHei"/>
              </a:rPr>
              <a:t>risques </a:t>
            </a:r>
          </a:p>
          <a:p>
            <a:pPr algn="just">
              <a:lnSpc>
                <a:spcPct val="100000"/>
              </a:lnSpc>
            </a:pPr>
            <a:r>
              <a:rPr lang="fr-FR" sz="2000" dirty="0" smtClean="0">
                <a:solidFill>
                  <a:srgbClr val="000000"/>
                </a:solidFill>
                <a:latin typeface="Trebuchet MS"/>
                <a:ea typeface="Microsoft YaHei"/>
              </a:rPr>
              <a:t>       professionnels le </a:t>
            </a:r>
            <a:r>
              <a:rPr lang="fr-FR" sz="2000" dirty="0">
                <a:solidFill>
                  <a:srgbClr val="000000"/>
                </a:solidFill>
                <a:latin typeface="Trebuchet MS"/>
                <a:ea typeface="Microsoft YaHei"/>
              </a:rPr>
              <a:t>justifient.</a:t>
            </a:r>
            <a:endParaRPr sz="2000" dirty="0"/>
          </a:p>
          <a:p>
            <a:pPr>
              <a:lnSpc>
                <a:spcPct val="100000"/>
              </a:lnSpc>
            </a:pPr>
            <a:endParaRPr sz="2000" dirty="0"/>
          </a:p>
          <a:p>
            <a:pPr algn="just">
              <a:lnSpc>
                <a:spcPct val="100000"/>
              </a:lnSpc>
            </a:pPr>
            <a:r>
              <a:rPr lang="fr-FR" sz="2000" dirty="0">
                <a:solidFill>
                  <a:srgbClr val="000000"/>
                </a:solidFill>
                <a:latin typeface="Trebuchet MS"/>
                <a:ea typeface="Microsoft YaHei"/>
              </a:rPr>
              <a:t>Peuvent être concernés notamment :</a:t>
            </a:r>
            <a:endParaRPr sz="2000" dirty="0"/>
          </a:p>
          <a:p>
            <a:pPr>
              <a:lnSpc>
                <a:spcPct val="100000"/>
              </a:lnSpc>
            </a:pPr>
            <a:r>
              <a:rPr lang="fr-FR" sz="2000" dirty="0">
                <a:solidFill>
                  <a:srgbClr val="000000"/>
                </a:solidFill>
                <a:latin typeface="Trebuchet MS"/>
                <a:ea typeface="Microsoft YaHei"/>
              </a:rPr>
              <a:t>- les services dans lesquels les agents sont exposés à des problèmes de salubrité et de sécurité (stations d’épuration),</a:t>
            </a:r>
            <a:endParaRPr sz="2000" dirty="0"/>
          </a:p>
          <a:p>
            <a:pPr>
              <a:lnSpc>
                <a:spcPct val="100000"/>
              </a:lnSpc>
            </a:pPr>
            <a:r>
              <a:rPr lang="fr-FR" sz="2000" dirty="0">
                <a:solidFill>
                  <a:srgbClr val="000000"/>
                </a:solidFill>
                <a:latin typeface="Trebuchet MS"/>
                <a:ea typeface="Microsoft YaHei"/>
              </a:rPr>
              <a:t>- les services dans lesquels les agents utilisent des machines présentant des risques </a:t>
            </a:r>
            <a:r>
              <a:rPr lang="fr-FR" sz="2000" dirty="0" smtClean="0">
                <a:solidFill>
                  <a:srgbClr val="000000"/>
                </a:solidFill>
                <a:latin typeface="Trebuchet MS"/>
                <a:ea typeface="Microsoft YaHei"/>
              </a:rPr>
              <a:t>spécifiques, </a:t>
            </a:r>
            <a:r>
              <a:rPr lang="fr-FR" sz="2000" dirty="0">
                <a:solidFill>
                  <a:srgbClr val="000000"/>
                </a:solidFill>
                <a:latin typeface="Trebuchet MS"/>
                <a:ea typeface="Microsoft YaHei"/>
              </a:rPr>
              <a:t>ou sont exposés à des risques chimiques (espaces verts, régie municipale d’entretien…)</a:t>
            </a:r>
            <a:endParaRPr sz="2000"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r>
              <a:rPr lang="fr-FR" dirty="0">
                <a:solidFill>
                  <a:srgbClr val="000000"/>
                </a:solidFill>
                <a:latin typeface="Trebuchet MS"/>
                <a:ea typeface="Microsoft YaHei"/>
              </a:rPr>
              <a:t>	</a:t>
            </a:r>
            <a:endParaRPr dirty="0"/>
          </a:p>
        </p:txBody>
      </p:sp>
      <p:sp>
        <p:nvSpPr>
          <p:cNvPr id="141" name="CustomShape 4"/>
          <p:cNvSpPr/>
          <p:nvPr/>
        </p:nvSpPr>
        <p:spPr>
          <a:xfrm>
            <a:off x="539552" y="2492896"/>
            <a:ext cx="431640" cy="359640"/>
          </a:xfrm>
          <a:prstGeom prst="rightArrow">
            <a:avLst>
              <a:gd name="adj1" fmla="val 50000"/>
              <a:gd name="adj2" fmla="val 50000"/>
            </a:avLst>
          </a:prstGeom>
          <a:solidFill>
            <a:srgbClr val="4F81BD"/>
          </a:solidFill>
          <a:ln w="25560">
            <a:solidFill>
              <a:srgbClr val="3A5F8B"/>
            </a:solidFill>
            <a:round/>
          </a:ln>
        </p:spPr>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E69DED0C-D616-4F20-80B7-D5E60FEF8D64}" type="slidenum">
              <a:rPr lang="fr-FR" sz="1200">
                <a:solidFill>
                  <a:srgbClr val="000000"/>
                </a:solidFill>
                <a:latin typeface="Calibri"/>
              </a:rPr>
              <a:pPr algn="r">
                <a:lnSpc>
                  <a:spcPct val="100000"/>
                </a:lnSpc>
              </a:pPr>
              <a:t>6</a:t>
            </a:fld>
            <a:endParaRPr sz="1200" dirty="0"/>
          </a:p>
        </p:txBody>
      </p:sp>
      <p:sp>
        <p:nvSpPr>
          <p:cNvPr id="143" name="TextShape 2"/>
          <p:cNvSpPr txBox="1"/>
          <p:nvPr/>
        </p:nvSpPr>
        <p:spPr>
          <a:xfrm>
            <a:off x="611640" y="764640"/>
            <a:ext cx="8156880" cy="503640"/>
          </a:xfrm>
          <a:prstGeom prst="rect">
            <a:avLst/>
          </a:prstGeom>
        </p:spPr>
        <p:txBody>
          <a:bodyPr lIns="90000" tIns="45000" rIns="90000" bIns="45000" anchorCtr="1"/>
          <a:lstStyle/>
          <a:p>
            <a:pPr>
              <a:lnSpc>
                <a:spcPct val="100000"/>
              </a:lnSpc>
            </a:pPr>
            <a:r>
              <a:rPr lang="fr-FR" sz="2400" b="1">
                <a:solidFill>
                  <a:srgbClr val="333399"/>
                </a:solidFill>
                <a:latin typeface="Trebuchet MS"/>
                <a:ea typeface="Microsoft YaHei"/>
              </a:rPr>
              <a:t>Quand le CHSCT peut-il être créé ? (2)</a:t>
            </a:r>
            <a:r>
              <a:rPr lang="fr-FR" sz="1400" b="1">
                <a:solidFill>
                  <a:srgbClr val="333399"/>
                </a:solidFill>
                <a:latin typeface="Trebuchet MS"/>
                <a:ea typeface="Microsoft YaHei"/>
              </a:rPr>
              <a:t>
</a:t>
            </a:r>
            <a:endParaRPr/>
          </a:p>
        </p:txBody>
      </p:sp>
      <p:sp>
        <p:nvSpPr>
          <p:cNvPr id="144" name="TextShape 3"/>
          <p:cNvSpPr txBox="1"/>
          <p:nvPr/>
        </p:nvSpPr>
        <p:spPr>
          <a:xfrm>
            <a:off x="539640" y="1052640"/>
            <a:ext cx="8280720" cy="5616360"/>
          </a:xfrm>
          <a:prstGeom prst="rect">
            <a:avLst/>
          </a:prstGeom>
        </p:spPr>
        <p:txBody>
          <a:bodyPr lIns="90000" tIns="45000" rIns="90000" bIns="45000"/>
          <a:lstStyle/>
          <a:p>
            <a:pPr algn="just">
              <a:lnSpc>
                <a:spcPct val="100000"/>
              </a:lnSpc>
            </a:pPr>
            <a:endParaRPr dirty="0"/>
          </a:p>
          <a:p>
            <a:pPr algn="just">
              <a:lnSpc>
                <a:spcPct val="100000"/>
              </a:lnSpc>
            </a:pPr>
            <a:r>
              <a:rPr lang="fr-FR" sz="2000" i="1" dirty="0">
                <a:solidFill>
                  <a:srgbClr val="000000"/>
                </a:solidFill>
                <a:latin typeface="Arial"/>
                <a:ea typeface="Microsoft YaHei"/>
              </a:rPr>
              <a:t>Pour </a:t>
            </a:r>
            <a:r>
              <a:rPr lang="fr-FR" sz="2000" i="1" dirty="0" smtClean="0">
                <a:solidFill>
                  <a:srgbClr val="000000"/>
                </a:solidFill>
                <a:latin typeface="Arial"/>
                <a:ea typeface="Microsoft YaHei"/>
              </a:rPr>
              <a:t>rappel</a:t>
            </a:r>
          </a:p>
          <a:p>
            <a:pPr algn="just">
              <a:lnSpc>
                <a:spcPct val="100000"/>
              </a:lnSpc>
            </a:pPr>
            <a:endParaRPr dirty="0"/>
          </a:p>
          <a:p>
            <a:pPr algn="just">
              <a:lnSpc>
                <a:spcPct val="100000"/>
              </a:lnSpc>
            </a:pPr>
            <a:r>
              <a:rPr lang="fr-FR" sz="2000" dirty="0">
                <a:solidFill>
                  <a:srgbClr val="000000"/>
                </a:solidFill>
                <a:latin typeface="Trebuchet MS" pitchFamily="34" charset="0"/>
                <a:ea typeface="Microsoft YaHei"/>
              </a:rPr>
              <a:t>Il existe des possibilités de créer </a:t>
            </a:r>
            <a:r>
              <a:rPr lang="fr-FR" sz="2000" b="1" dirty="0">
                <a:solidFill>
                  <a:srgbClr val="000000"/>
                </a:solidFill>
                <a:latin typeface="Trebuchet MS" pitchFamily="34" charset="0"/>
                <a:ea typeface="Microsoft YaHei"/>
              </a:rPr>
              <a:t>des CHSCT communs, par regroupement </a:t>
            </a:r>
            <a:r>
              <a:rPr lang="fr-FR" sz="2000" dirty="0">
                <a:solidFill>
                  <a:srgbClr val="000000"/>
                </a:solidFill>
                <a:latin typeface="Trebuchet MS" pitchFamily="34" charset="0"/>
                <a:ea typeface="Microsoft YaHei"/>
              </a:rPr>
              <a:t>(toujours avec la condition que l’effectif global concerné soit d’au moins 50 agents, et par délibérations concordantes</a:t>
            </a:r>
            <a:r>
              <a:rPr lang="fr-FR" sz="2000" dirty="0" smtClean="0">
                <a:solidFill>
                  <a:srgbClr val="000000"/>
                </a:solidFill>
                <a:latin typeface="Trebuchet MS" pitchFamily="34" charset="0"/>
                <a:ea typeface="Microsoft YaHei"/>
              </a:rPr>
              <a:t>), </a:t>
            </a:r>
            <a:r>
              <a:rPr lang="fr-FR" sz="2000" dirty="0">
                <a:solidFill>
                  <a:srgbClr val="000000"/>
                </a:solidFill>
                <a:latin typeface="Trebuchet MS" pitchFamily="34" charset="0"/>
                <a:ea typeface="Microsoft YaHei"/>
              </a:rPr>
              <a:t>notamment entre </a:t>
            </a:r>
            <a:r>
              <a:rPr lang="fr-FR" sz="2000" dirty="0" smtClean="0">
                <a:solidFill>
                  <a:srgbClr val="000000"/>
                </a:solidFill>
                <a:latin typeface="Trebuchet MS" pitchFamily="34" charset="0"/>
                <a:ea typeface="Microsoft YaHei"/>
              </a:rPr>
              <a:t>:</a:t>
            </a:r>
          </a:p>
          <a:p>
            <a:pPr algn="just">
              <a:lnSpc>
                <a:spcPct val="100000"/>
              </a:lnSpc>
            </a:pPr>
            <a:endParaRPr dirty="0">
              <a:latin typeface="Trebuchet MS" pitchFamily="34" charset="0"/>
            </a:endParaRPr>
          </a:p>
          <a:p>
            <a:pPr algn="just">
              <a:lnSpc>
                <a:spcPct val="100000"/>
              </a:lnSpc>
            </a:pPr>
            <a:r>
              <a:rPr lang="fr-FR" sz="2000" dirty="0">
                <a:solidFill>
                  <a:srgbClr val="000000"/>
                </a:solidFill>
                <a:latin typeface="Trebuchet MS" pitchFamily="34" charset="0"/>
                <a:ea typeface="Microsoft YaHei"/>
              </a:rPr>
              <a:t>- une collectivité, et un ou plusieurs établissements publics qui lui sont rattachés,</a:t>
            </a:r>
            <a:endParaRPr dirty="0">
              <a:latin typeface="Trebuchet MS" pitchFamily="34" charset="0"/>
            </a:endParaRPr>
          </a:p>
          <a:p>
            <a:pPr algn="just">
              <a:lnSpc>
                <a:spcPct val="100000"/>
              </a:lnSpc>
            </a:pPr>
            <a:r>
              <a:rPr lang="fr-FR" sz="2000" dirty="0">
                <a:solidFill>
                  <a:srgbClr val="000000"/>
                </a:solidFill>
                <a:latin typeface="Trebuchet MS" pitchFamily="34" charset="0"/>
                <a:ea typeface="Microsoft YaHei"/>
              </a:rPr>
              <a:t>- une communauté de communes, une communauté d’agglomération, et tout ou partie des communes qui y adhèrent.</a:t>
            </a:r>
            <a:endParaRPr dirty="0">
              <a:latin typeface="Trebuchet MS" pitchFamily="34" charset="0"/>
            </a:endParaRPr>
          </a:p>
          <a:p>
            <a:pPr algn="ctr">
              <a:lnSpc>
                <a:spcPct val="100000"/>
              </a:lnSpc>
            </a:pPr>
            <a:endParaRPr dirty="0">
              <a:latin typeface="Trebuchet MS" pitchFamily="34" charset="0"/>
            </a:endParaRPr>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FF7F2F32-1DF8-44A6-826A-9136B262170B}" type="slidenum">
              <a:rPr lang="fr-FR" sz="1200">
                <a:solidFill>
                  <a:srgbClr val="000000"/>
                </a:solidFill>
                <a:latin typeface="Calibri"/>
              </a:rPr>
              <a:pPr algn="r">
                <a:lnSpc>
                  <a:spcPct val="100000"/>
                </a:lnSpc>
              </a:pPr>
              <a:t>7</a:t>
            </a:fld>
            <a:endParaRPr sz="1200" dirty="0"/>
          </a:p>
        </p:txBody>
      </p:sp>
      <p:sp>
        <p:nvSpPr>
          <p:cNvPr id="146" name="TextShape 2"/>
          <p:cNvSpPr txBox="1"/>
          <p:nvPr/>
        </p:nvSpPr>
        <p:spPr>
          <a:xfrm>
            <a:off x="410760" y="180000"/>
            <a:ext cx="8228880" cy="940680"/>
          </a:xfrm>
          <a:prstGeom prst="rect">
            <a:avLst/>
          </a:prstGeom>
        </p:spPr>
        <p:txBody>
          <a:bodyPr lIns="90000" tIns="45000" rIns="90000" bIns="45000"/>
          <a:lstStyle/>
          <a:p>
            <a:pPr algn="ctr">
              <a:lnSpc>
                <a:spcPct val="100000"/>
              </a:lnSpc>
            </a:pPr>
            <a:r>
              <a:rPr lang="fr-FR" sz="2400" b="1">
                <a:solidFill>
                  <a:srgbClr val="333399"/>
                </a:solidFill>
                <a:latin typeface="Trebuchet MS"/>
              </a:rPr>
              <a:t>
La composition du CHSCT (1)</a:t>
            </a:r>
            <a:endParaRPr/>
          </a:p>
        </p:txBody>
      </p:sp>
      <p:sp>
        <p:nvSpPr>
          <p:cNvPr id="147" name="TextShape 3"/>
          <p:cNvSpPr txBox="1"/>
          <p:nvPr/>
        </p:nvSpPr>
        <p:spPr>
          <a:xfrm>
            <a:off x="539640" y="1268640"/>
            <a:ext cx="8099640" cy="4563000"/>
          </a:xfrm>
          <a:prstGeom prst="rect">
            <a:avLst/>
          </a:prstGeom>
        </p:spPr>
        <p:txBody>
          <a:bodyPr lIns="90000" tIns="45000" rIns="90000" bIns="45000"/>
          <a:lstStyle/>
          <a:p>
            <a:pPr>
              <a:lnSpc>
                <a:spcPct val="100000"/>
              </a:lnSpc>
            </a:pPr>
            <a:endParaRPr dirty="0"/>
          </a:p>
          <a:p>
            <a:pPr>
              <a:lnSpc>
                <a:spcPct val="100000"/>
              </a:lnSpc>
            </a:pPr>
            <a:r>
              <a:rPr lang="fr-FR" sz="2000" dirty="0">
                <a:latin typeface="Trebuchet MS"/>
              </a:rPr>
              <a:t>Dans le cas des Centres de Gestion, les mêmes membres siègent au sein du CT et du CHSCT. Il s'agit :</a:t>
            </a:r>
            <a:endParaRPr dirty="0"/>
          </a:p>
          <a:p>
            <a:pPr>
              <a:lnSpc>
                <a:spcPct val="100000"/>
              </a:lnSpc>
            </a:pPr>
            <a:endParaRPr dirty="0"/>
          </a:p>
          <a:p>
            <a:pPr>
              <a:lnSpc>
                <a:spcPct val="100000"/>
              </a:lnSpc>
              <a:buSzPct val="45000"/>
              <a:buFont typeface="Arial" pitchFamily="34" charset="0"/>
              <a:buChar char="•"/>
            </a:pPr>
            <a:r>
              <a:rPr lang="fr-FR" sz="2000" b="1" dirty="0" smtClean="0">
                <a:latin typeface="Trebuchet MS"/>
              </a:rPr>
              <a:t> des </a:t>
            </a:r>
            <a:r>
              <a:rPr lang="fr-FR" sz="2000" b="1" dirty="0">
                <a:latin typeface="Trebuchet MS"/>
              </a:rPr>
              <a:t>représentants des collectivités</a:t>
            </a:r>
            <a:r>
              <a:rPr lang="fr-FR" sz="2000" dirty="0">
                <a:latin typeface="Trebuchet MS"/>
              </a:rPr>
              <a:t>, désignés par le Président du Centre de Gestion,</a:t>
            </a:r>
            <a:endParaRPr dirty="0"/>
          </a:p>
          <a:p>
            <a:pPr>
              <a:lnSpc>
                <a:spcPct val="100000"/>
              </a:lnSpc>
              <a:buSzPct val="45000"/>
              <a:buFont typeface="Arial" pitchFamily="34" charset="0"/>
              <a:buChar char="•"/>
            </a:pPr>
            <a:r>
              <a:rPr lang="fr-FR" sz="2000" b="1" dirty="0" smtClean="0">
                <a:latin typeface="Trebuchet MS"/>
              </a:rPr>
              <a:t> des </a:t>
            </a:r>
            <a:r>
              <a:rPr lang="fr-FR" sz="2000" b="1" dirty="0">
                <a:latin typeface="Trebuchet MS"/>
              </a:rPr>
              <a:t>représentants du personnel,</a:t>
            </a:r>
            <a:r>
              <a:rPr lang="fr-FR" sz="2000" dirty="0">
                <a:latin typeface="Trebuchet MS"/>
              </a:rPr>
              <a:t> élus par les agents lors des élections professionnelles du 4 décembre 2014. </a:t>
            </a:r>
            <a:endParaRPr dirty="0"/>
          </a:p>
          <a:p>
            <a:pPr>
              <a:lnSpc>
                <a:spcPct val="100000"/>
              </a:lnSpc>
            </a:pPr>
            <a:endParaRPr dirty="0"/>
          </a:p>
          <a:p>
            <a:pPr algn="just">
              <a:lnSpc>
                <a:spcPct val="100000"/>
              </a:lnSpc>
            </a:pPr>
            <a:r>
              <a:rPr lang="fr-FR" sz="2000" dirty="0">
                <a:latin typeface="Trebuchet MS"/>
              </a:rPr>
              <a:t>La durée du mandat des représentants des collectivités correspond à celle de leur mandat politique (6 ans).</a:t>
            </a:r>
            <a:endParaRPr dirty="0"/>
          </a:p>
          <a:p>
            <a:pPr algn="just">
              <a:lnSpc>
                <a:spcPct val="100000"/>
              </a:lnSpc>
            </a:pPr>
            <a:endParaRPr dirty="0"/>
          </a:p>
          <a:p>
            <a:pPr algn="just">
              <a:lnSpc>
                <a:spcPct val="100000"/>
              </a:lnSpc>
            </a:pPr>
            <a:r>
              <a:rPr lang="fr-FR" sz="2000" dirty="0">
                <a:latin typeface="Trebuchet MS"/>
              </a:rPr>
              <a:t>Les représentants du personnel siègent quant à eux pendant 4 ans. </a:t>
            </a:r>
            <a:endParaRPr dirty="0"/>
          </a:p>
          <a:p>
            <a:pPr algn="just">
              <a:lnSpc>
                <a:spcPct val="100000"/>
              </a:lnSpc>
            </a:pPr>
            <a:r>
              <a:rPr lang="fr-FR" sz="2000" dirty="0">
                <a:latin typeface="Trebuchet MS"/>
              </a:rPr>
              <a:t>Le mandat est renouvelable.</a:t>
            </a:r>
            <a:endParaRPr dirty="0"/>
          </a:p>
          <a:p>
            <a:pP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39169629-0CAC-471D-9E33-19B62F66AE2E}" type="slidenum">
              <a:rPr lang="fr-FR" sz="1200">
                <a:solidFill>
                  <a:srgbClr val="000000"/>
                </a:solidFill>
                <a:latin typeface="Calibri"/>
              </a:rPr>
              <a:pPr algn="r">
                <a:lnSpc>
                  <a:spcPct val="100000"/>
                </a:lnSpc>
              </a:pPr>
              <a:t>8</a:t>
            </a:fld>
            <a:endParaRPr sz="1200" dirty="0"/>
          </a:p>
        </p:txBody>
      </p:sp>
      <p:sp>
        <p:nvSpPr>
          <p:cNvPr id="149" name="TextShape 2"/>
          <p:cNvSpPr txBox="1"/>
          <p:nvPr/>
        </p:nvSpPr>
        <p:spPr>
          <a:xfrm>
            <a:off x="410760" y="180000"/>
            <a:ext cx="8228880" cy="940680"/>
          </a:xfrm>
          <a:prstGeom prst="rect">
            <a:avLst/>
          </a:prstGeom>
        </p:spPr>
        <p:txBody>
          <a:bodyPr lIns="90000" tIns="45000" rIns="90000" bIns="45000"/>
          <a:lstStyle/>
          <a:p>
            <a:pPr algn="ctr">
              <a:lnSpc>
                <a:spcPct val="100000"/>
              </a:lnSpc>
            </a:pPr>
            <a:r>
              <a:rPr lang="fr-FR" sz="2400" b="1">
                <a:solidFill>
                  <a:srgbClr val="333399"/>
                </a:solidFill>
                <a:latin typeface="Trebuchet MS"/>
              </a:rPr>
              <a:t>
La composition du CHSCT (2)</a:t>
            </a:r>
            <a:endParaRPr/>
          </a:p>
        </p:txBody>
      </p:sp>
      <p:sp>
        <p:nvSpPr>
          <p:cNvPr id="150" name="TextShape 3"/>
          <p:cNvSpPr txBox="1"/>
          <p:nvPr/>
        </p:nvSpPr>
        <p:spPr>
          <a:xfrm>
            <a:off x="611560" y="1412776"/>
            <a:ext cx="8099640" cy="4923000"/>
          </a:xfrm>
          <a:prstGeom prst="rect">
            <a:avLst/>
          </a:prstGeom>
        </p:spPr>
        <p:txBody>
          <a:bodyPr lIns="90000" tIns="45000" rIns="90000" bIns="45000"/>
          <a:lstStyle/>
          <a:p>
            <a:pPr>
              <a:lnSpc>
                <a:spcPct val="100000"/>
              </a:lnSpc>
            </a:pPr>
            <a:r>
              <a:rPr lang="fr-FR" sz="2000" dirty="0">
                <a:latin typeface="Trebuchet MS"/>
              </a:rPr>
              <a:t>- Le nombre de représentants titulaires du personnel est encadré :</a:t>
            </a: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endParaRPr dirty="0"/>
          </a:p>
          <a:p>
            <a:pPr>
              <a:lnSpc>
                <a:spcPct val="100000"/>
              </a:lnSpc>
            </a:pPr>
            <a:r>
              <a:rPr lang="fr-FR" sz="2000" dirty="0">
                <a:latin typeface="Trebuchet MS"/>
              </a:rPr>
              <a:t> </a:t>
            </a:r>
            <a:endParaRPr dirty="0"/>
          </a:p>
          <a:p>
            <a:pPr>
              <a:lnSpc>
                <a:spcPct val="100000"/>
              </a:lnSpc>
            </a:pPr>
            <a:endParaRPr lang="fr-FR" sz="2000" dirty="0" smtClean="0">
              <a:latin typeface="Trebuchet MS"/>
            </a:endParaRPr>
          </a:p>
          <a:p>
            <a:pPr>
              <a:lnSpc>
                <a:spcPct val="100000"/>
              </a:lnSpc>
            </a:pPr>
            <a:endParaRPr lang="fr-FR" sz="2000" dirty="0">
              <a:latin typeface="Trebuchet MS"/>
            </a:endParaRPr>
          </a:p>
          <a:p>
            <a:pPr>
              <a:lnSpc>
                <a:spcPct val="100000"/>
              </a:lnSpc>
            </a:pPr>
            <a:endParaRPr lang="fr-FR" sz="2000" dirty="0" smtClean="0">
              <a:latin typeface="Trebuchet MS"/>
            </a:endParaRPr>
          </a:p>
          <a:p>
            <a:pPr>
              <a:lnSpc>
                <a:spcPct val="100000"/>
              </a:lnSpc>
            </a:pPr>
            <a:r>
              <a:rPr lang="fr-FR" sz="2000" dirty="0" smtClean="0">
                <a:latin typeface="Trebuchet MS"/>
              </a:rPr>
              <a:t>- </a:t>
            </a:r>
            <a:r>
              <a:rPr lang="fr-FR" sz="2000" dirty="0">
                <a:latin typeface="Trebuchet MS"/>
              </a:rPr>
              <a:t>Aux CT et CHSCT du CDG 74 : </a:t>
            </a:r>
            <a:endParaRPr dirty="0"/>
          </a:p>
          <a:p>
            <a:pPr algn="ctr">
              <a:lnSpc>
                <a:spcPct val="100000"/>
              </a:lnSpc>
            </a:pPr>
            <a:r>
              <a:rPr lang="fr-FR" sz="2000" b="1" i="1" dirty="0">
                <a:latin typeface="Trebuchet MS"/>
              </a:rPr>
              <a:t>            </a:t>
            </a:r>
            <a:r>
              <a:rPr lang="fr-FR" sz="2400" b="1" i="1" dirty="0">
                <a:latin typeface="Trebuchet MS"/>
              </a:rPr>
              <a:t>9 représentants titulaires du personnel, </a:t>
            </a:r>
            <a:endParaRPr dirty="0"/>
          </a:p>
          <a:p>
            <a:pPr algn="ctr">
              <a:lnSpc>
                <a:spcPct val="100000"/>
              </a:lnSpc>
            </a:pPr>
            <a:r>
              <a:rPr lang="fr-FR" sz="2400" b="1" i="1" dirty="0">
                <a:latin typeface="Trebuchet MS"/>
              </a:rPr>
              <a:t>avec maintien de la parité, et du recueil de l'avis des représentants </a:t>
            </a:r>
            <a:r>
              <a:rPr lang="fr-FR" sz="2400" b="1" i="1" dirty="0" smtClean="0">
                <a:latin typeface="Trebuchet MS"/>
              </a:rPr>
              <a:t>des collectivités.</a:t>
            </a:r>
            <a:endParaRPr dirty="0"/>
          </a:p>
          <a:p>
            <a:pPr>
              <a:lnSpc>
                <a:spcPct val="100000"/>
              </a:lnSpc>
            </a:pPr>
            <a:endParaRPr dirty="0"/>
          </a:p>
          <a:p>
            <a:pPr>
              <a:lnSpc>
                <a:spcPct val="100000"/>
              </a:lnSpc>
            </a:pPr>
            <a:endParaRPr dirty="0"/>
          </a:p>
        </p:txBody>
      </p:sp>
      <p:pic>
        <p:nvPicPr>
          <p:cNvPr id="151" name="Image 6"/>
          <p:cNvPicPr/>
          <p:nvPr/>
        </p:nvPicPr>
        <p:blipFill>
          <a:blip r:embed="rId3" cstate="print"/>
          <a:stretch>
            <a:fillRect/>
          </a:stretch>
        </p:blipFill>
        <p:spPr>
          <a:xfrm>
            <a:off x="2267640" y="1845000"/>
            <a:ext cx="4687920" cy="1914480"/>
          </a:xfrm>
          <a:prstGeom prst="rect">
            <a:avLst/>
          </a:prstGeom>
          <a:ln>
            <a:noFill/>
          </a:ln>
        </p:spPr>
      </p:pic>
      <p:sp>
        <p:nvSpPr>
          <p:cNvPr id="152" name="CustomShape 4"/>
          <p:cNvSpPr/>
          <p:nvPr/>
        </p:nvSpPr>
        <p:spPr>
          <a:xfrm>
            <a:off x="971600" y="4653136"/>
            <a:ext cx="936104" cy="287632"/>
          </a:xfrm>
          <a:prstGeom prst="rightArrow">
            <a:avLst>
              <a:gd name="adj1" fmla="val 50000"/>
              <a:gd name="adj2" fmla="val 50000"/>
            </a:avLst>
          </a:prstGeom>
          <a:solidFill>
            <a:srgbClr val="4F81BD"/>
          </a:solidFill>
          <a:ln w="25560">
            <a:solidFill>
              <a:srgbClr val="3A5F8B"/>
            </a:solidFill>
            <a:round/>
          </a:ln>
        </p:spPr>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CustomShape 1"/>
          <p:cNvSpPr/>
          <p:nvPr/>
        </p:nvSpPr>
        <p:spPr>
          <a:xfrm>
            <a:off x="6553080" y="6245280"/>
            <a:ext cx="2133000" cy="475560"/>
          </a:xfrm>
          <a:prstGeom prst="rect">
            <a:avLst/>
          </a:prstGeom>
          <a:noFill/>
          <a:ln>
            <a:noFill/>
          </a:ln>
        </p:spPr>
        <p:txBody>
          <a:bodyPr lIns="90000" tIns="45000" rIns="90000" bIns="45000"/>
          <a:lstStyle/>
          <a:p>
            <a:pPr algn="r">
              <a:lnSpc>
                <a:spcPct val="100000"/>
              </a:lnSpc>
            </a:pPr>
            <a:fld id="{8F156D0A-331F-463A-8FF8-0C05338B75AB}" type="slidenum">
              <a:rPr lang="fr-FR" sz="1200">
                <a:solidFill>
                  <a:srgbClr val="000000"/>
                </a:solidFill>
                <a:latin typeface="Calibri"/>
              </a:rPr>
              <a:pPr algn="r">
                <a:lnSpc>
                  <a:spcPct val="100000"/>
                </a:lnSpc>
              </a:pPr>
              <a:t>9</a:t>
            </a:fld>
            <a:endParaRPr dirty="0"/>
          </a:p>
        </p:txBody>
      </p:sp>
      <p:sp>
        <p:nvSpPr>
          <p:cNvPr id="154" name="TextShape 2"/>
          <p:cNvSpPr txBox="1"/>
          <p:nvPr/>
        </p:nvSpPr>
        <p:spPr>
          <a:xfrm>
            <a:off x="457200" y="274680"/>
            <a:ext cx="8228880" cy="1142280"/>
          </a:xfrm>
          <a:prstGeom prst="rect">
            <a:avLst/>
          </a:prstGeom>
        </p:spPr>
        <p:txBody>
          <a:bodyPr lIns="90000" tIns="45000" rIns="90000" bIns="45000" anchorCtr="1"/>
          <a:lstStyle/>
          <a:p>
            <a:pPr algn="ctr">
              <a:lnSpc>
                <a:spcPct val="100000"/>
              </a:lnSpc>
            </a:pPr>
            <a:r>
              <a:rPr lang="fr-FR" sz="2400" b="1">
                <a:solidFill>
                  <a:srgbClr val="333399"/>
                </a:solidFill>
                <a:latin typeface="Trebuchet MS"/>
                <a:ea typeface="Microsoft YaHei"/>
              </a:rPr>
              <a:t>
Une formation « technique »
dispensée aux membres du CHSCT</a:t>
            </a:r>
            <a:endParaRPr/>
          </a:p>
        </p:txBody>
      </p:sp>
      <p:sp>
        <p:nvSpPr>
          <p:cNvPr id="155" name="TextShape 3"/>
          <p:cNvSpPr txBox="1"/>
          <p:nvPr/>
        </p:nvSpPr>
        <p:spPr>
          <a:xfrm>
            <a:off x="457200" y="1600200"/>
            <a:ext cx="8228880" cy="4525200"/>
          </a:xfrm>
          <a:prstGeom prst="rect">
            <a:avLst/>
          </a:prstGeom>
        </p:spPr>
        <p:txBody>
          <a:bodyPr lIns="90000" tIns="45000" rIns="90000" bIns="45000"/>
          <a:lstStyle/>
          <a:p>
            <a:pPr algn="ctr">
              <a:lnSpc>
                <a:spcPct val="100000"/>
              </a:lnSpc>
            </a:pPr>
            <a:endParaRPr dirty="0"/>
          </a:p>
          <a:p>
            <a:pPr algn="just">
              <a:lnSpc>
                <a:spcPct val="100000"/>
              </a:lnSpc>
            </a:pPr>
            <a:r>
              <a:rPr lang="fr-FR" sz="2000" dirty="0">
                <a:solidFill>
                  <a:srgbClr val="000000"/>
                </a:solidFill>
                <a:latin typeface="Trebuchet MS"/>
                <a:ea typeface="Microsoft YaHei"/>
              </a:rPr>
              <a:t>   Une formation doit être organisée à l'attention des représentants du personnel. Elle sera étendue, au CDG 74, aux représentants des collectivités :</a:t>
            </a:r>
            <a:endParaRPr dirty="0"/>
          </a:p>
          <a:p>
            <a:pPr algn="just">
              <a:lnSpc>
                <a:spcPct val="100000"/>
              </a:lnSpc>
            </a:pPr>
            <a:r>
              <a:rPr lang="fr-FR" sz="2000" dirty="0">
                <a:solidFill>
                  <a:srgbClr val="000000"/>
                </a:solidFill>
                <a:latin typeface="Trebuchet MS"/>
                <a:ea typeface="Microsoft YaHei"/>
              </a:rPr>
              <a:t>- Elle est de 5 jours, et doit être réalisée au cours du premier semestre du mandat,</a:t>
            </a:r>
            <a:endParaRPr dirty="0"/>
          </a:p>
          <a:p>
            <a:pPr algn="just">
              <a:lnSpc>
                <a:spcPct val="100000"/>
              </a:lnSpc>
            </a:pPr>
            <a:r>
              <a:rPr lang="fr-FR" sz="2000" dirty="0">
                <a:solidFill>
                  <a:srgbClr val="000000"/>
                </a:solidFill>
                <a:latin typeface="Trebuchet MS"/>
                <a:ea typeface="Microsoft YaHei"/>
              </a:rPr>
              <a:t>- Elle est destinée à développer leur aptitude à déceler et à mesurer les risques professionnels, comme leur capacité d'analyse des conditions de travail,</a:t>
            </a:r>
            <a:endParaRPr dirty="0"/>
          </a:p>
          <a:p>
            <a:pPr algn="just">
              <a:lnSpc>
                <a:spcPct val="100000"/>
              </a:lnSpc>
              <a:buFontTx/>
              <a:buChar char="-"/>
            </a:pPr>
            <a:r>
              <a:rPr lang="fr-FR" sz="2000" dirty="0" smtClean="0">
                <a:solidFill>
                  <a:srgbClr val="000000"/>
                </a:solidFill>
                <a:latin typeface="Trebuchet MS"/>
                <a:ea typeface="Microsoft YaHei"/>
              </a:rPr>
              <a:t>Elle </a:t>
            </a:r>
            <a:r>
              <a:rPr lang="fr-FR" sz="2000" dirty="0">
                <a:solidFill>
                  <a:srgbClr val="000000"/>
                </a:solidFill>
                <a:latin typeface="Trebuchet MS"/>
                <a:ea typeface="Microsoft YaHei"/>
              </a:rPr>
              <a:t>leur permet aussi d’être initiés aux méthodes et procédés à mettre en </a:t>
            </a:r>
            <a:r>
              <a:rPr lang="fr-FR" sz="2000" dirty="0" err="1">
                <a:solidFill>
                  <a:srgbClr val="000000"/>
                </a:solidFill>
                <a:latin typeface="Trebuchet MS"/>
                <a:ea typeface="Microsoft YaHei"/>
              </a:rPr>
              <a:t>oeuvre</a:t>
            </a:r>
            <a:r>
              <a:rPr lang="fr-FR" sz="2000" dirty="0">
                <a:solidFill>
                  <a:srgbClr val="000000"/>
                </a:solidFill>
                <a:latin typeface="Trebuchet MS"/>
                <a:ea typeface="Microsoft YaHei"/>
              </a:rPr>
              <a:t> pour prévenir les risques professionnels</a:t>
            </a:r>
            <a:r>
              <a:rPr lang="fr-FR" sz="2000" dirty="0" smtClean="0">
                <a:solidFill>
                  <a:srgbClr val="000000"/>
                </a:solidFill>
                <a:latin typeface="Trebuchet MS"/>
                <a:ea typeface="Microsoft YaHei"/>
              </a:rPr>
              <a:t>.</a:t>
            </a:r>
          </a:p>
          <a:p>
            <a:pPr algn="just">
              <a:lnSpc>
                <a:spcPct val="100000"/>
              </a:lnSpc>
            </a:pPr>
            <a:endParaRPr lang="fr-FR" sz="2000" dirty="0" smtClean="0">
              <a:solidFill>
                <a:srgbClr val="000000"/>
              </a:solidFill>
              <a:latin typeface="Trebuchet MS"/>
              <a:ea typeface="Microsoft YaHei"/>
            </a:endParaRPr>
          </a:p>
          <a:p>
            <a:pPr algn="just">
              <a:lnSpc>
                <a:spcPct val="100000"/>
              </a:lnSpc>
            </a:pPr>
            <a:r>
              <a:rPr lang="fr-FR" sz="2000" dirty="0" smtClean="0">
                <a:solidFill>
                  <a:srgbClr val="000000"/>
                </a:solidFill>
                <a:latin typeface="Trebuchet MS"/>
                <a:ea typeface="Microsoft YaHei"/>
              </a:rPr>
              <a:t> Une formation complémentaire de 2 jours, relative à la prévention des RPS, sera dispensée aux membres du CHSCT.</a:t>
            </a:r>
            <a:endParaRPr dirty="0"/>
          </a:p>
          <a:p>
            <a:pPr>
              <a:lnSpc>
                <a:spcPct val="100000"/>
              </a:lnSpc>
            </a:pPr>
            <a:endParaRPr dirty="0"/>
          </a:p>
          <a:p>
            <a:pPr algn="ctr">
              <a:lnSpc>
                <a:spcPct val="100000"/>
              </a:lnSpc>
            </a:pPr>
            <a:endParaRPr dirty="0"/>
          </a:p>
          <a:p>
            <a:pPr>
              <a:lnSpc>
                <a:spcPct val="100000"/>
              </a:lnSpc>
            </a:pPr>
            <a:endParaRPr dirty="0"/>
          </a:p>
          <a:p>
            <a:pPr>
              <a:lnSpc>
                <a:spcPct val="100000"/>
              </a:lnSpc>
            </a:pPr>
            <a:endParaRPr dirty="0"/>
          </a:p>
        </p:txBody>
      </p:sp>
    </p:spTree>
  </p:cSld>
  <p:clrMapOvr>
    <a:masterClrMapping/>
  </p:clrMapOvr>
  <p:transition spd="med">
    <p:diamond/>
  </p:transition>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389</TotalTime>
  <Words>1844</Words>
  <Application>Microsoft Office PowerPoint</Application>
  <PresentationFormat>Affichage à l'écran (4:3)</PresentationFormat>
  <Paragraphs>416</Paragraphs>
  <Slides>30</Slides>
  <Notes>30</Notes>
  <HiddenSlides>0</HiddenSlides>
  <MMClips>0</MMClips>
  <ScaleCrop>false</ScaleCrop>
  <HeadingPairs>
    <vt:vector size="4" baseType="variant">
      <vt:variant>
        <vt:lpstr>Thème</vt:lpstr>
      </vt:variant>
      <vt:variant>
        <vt:i4>3</vt:i4>
      </vt:variant>
      <vt:variant>
        <vt:lpstr>Titres des diapositives</vt:lpstr>
      </vt:variant>
      <vt:variant>
        <vt:i4>30</vt:i4>
      </vt:variant>
    </vt:vector>
  </HeadingPairs>
  <TitlesOfParts>
    <vt:vector size="33" baseType="lpstr">
      <vt:lpstr>Office Theme</vt:lpstr>
      <vt:lpstr>Office Theme</vt:lpstr>
      <vt:lpstr>Office Theme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Caroline Bannery</dc:creator>
  <cp:lastModifiedBy>nipe</cp:lastModifiedBy>
  <cp:revision>101</cp:revision>
  <dcterms:modified xsi:type="dcterms:W3CDTF">2015-03-24T14:17:48Z</dcterms:modified>
</cp:coreProperties>
</file>