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9"/>
  </p:notesMasterIdLst>
  <p:handoutMasterIdLst>
    <p:handoutMasterId r:id="rId20"/>
  </p:handoutMasterIdLst>
  <p:sldIdLst>
    <p:sldId id="256" r:id="rId2"/>
    <p:sldId id="268" r:id="rId3"/>
    <p:sldId id="257" r:id="rId4"/>
    <p:sldId id="281" r:id="rId5"/>
    <p:sldId id="282" r:id="rId6"/>
    <p:sldId id="271" r:id="rId7"/>
    <p:sldId id="258" r:id="rId8"/>
    <p:sldId id="286" r:id="rId9"/>
    <p:sldId id="285" r:id="rId10"/>
    <p:sldId id="269" r:id="rId11"/>
    <p:sldId id="287" r:id="rId12"/>
    <p:sldId id="289" r:id="rId13"/>
    <p:sldId id="288" r:id="rId14"/>
    <p:sldId id="290" r:id="rId15"/>
    <p:sldId id="283" r:id="rId16"/>
    <p:sldId id="284" r:id="rId17"/>
    <p:sldId id="267" r:id="rId18"/>
  </p:sldIdLst>
  <p:sldSz cx="9144000" cy="5143500" type="screen16x9"/>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91AB"/>
    <a:srgbClr val="2F93AB"/>
    <a:srgbClr val="2FA4BB"/>
    <a:srgbClr val="2992A7"/>
    <a:srgbClr val="27899D"/>
    <a:srgbClr val="003366"/>
    <a:srgbClr val="38B6D4"/>
    <a:srgbClr val="1A3978"/>
    <a:srgbClr val="34B3CC"/>
    <a:srgbClr val="861E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17" autoAdjust="0"/>
    <p:restoredTop sz="94660"/>
  </p:normalViewPr>
  <p:slideViewPr>
    <p:cSldViewPr>
      <p:cViewPr>
        <p:scale>
          <a:sx n="120" d="100"/>
          <a:sy n="120" d="100"/>
        </p:scale>
        <p:origin x="-1578" y="-540"/>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3312"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EF7FB359-759C-43F7-93C3-471A7FF41382}" type="datetimeFigureOut">
              <a:rPr lang="fr-FR" smtClean="0"/>
              <a:pPr/>
              <a:t>08/11/2019</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47D0365-C2A1-4CC2-813B-8AAFC8E3706C}" type="slidenum">
              <a:rPr lang="fr-FR" smtClean="0"/>
              <a:pPr/>
              <a:t>‹N°›</a:t>
            </a:fld>
            <a:endParaRPr lang="fr-FR"/>
          </a:p>
        </p:txBody>
      </p:sp>
    </p:spTree>
    <p:extLst>
      <p:ext uri="{BB962C8B-B14F-4D97-AF65-F5344CB8AC3E}">
        <p14:creationId xmlns:p14="http://schemas.microsoft.com/office/powerpoint/2010/main" val="3810465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5B18D4C-E8D2-4A3F-AAF4-F57A82AA08C4}" type="datetimeFigureOut">
              <a:rPr lang="fr-FR" smtClean="0"/>
              <a:pPr/>
              <a:t>08/11/2019</a:t>
            </a:fld>
            <a:endParaRPr lang="fr-FR"/>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A4DB22F-D292-43A6-A254-F555BF0D6EBD}" type="slidenum">
              <a:rPr lang="fr-FR" smtClean="0"/>
              <a:pPr/>
              <a:t>‹N°›</a:t>
            </a:fld>
            <a:endParaRPr lang="fr-FR"/>
          </a:p>
        </p:txBody>
      </p:sp>
    </p:spTree>
    <p:extLst>
      <p:ext uri="{BB962C8B-B14F-4D97-AF65-F5344CB8AC3E}">
        <p14:creationId xmlns:p14="http://schemas.microsoft.com/office/powerpoint/2010/main" val="2118198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A4DB22F-D292-43A6-A254-F555BF0D6EBD}" type="slidenum">
              <a:rPr lang="fr-FR" smtClean="0"/>
              <a:pPr/>
              <a:t>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A4DB22F-D292-43A6-A254-F555BF0D6EBD}" type="slidenum">
              <a:rPr lang="fr-FR" smtClean="0"/>
              <a:pPr/>
              <a:t>4</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A4DB22F-D292-43A6-A254-F555BF0D6EBD}" type="slidenum">
              <a:rPr lang="fr-FR" smtClean="0"/>
              <a:pPr/>
              <a:t>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0" name="Rectangle 19"/>
          <p:cNvSpPr/>
          <p:nvPr userDrawn="1"/>
        </p:nvSpPr>
        <p:spPr>
          <a:xfrm>
            <a:off x="8604448" y="4731990"/>
            <a:ext cx="539552" cy="4115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53" name="Rectangle 5"/>
          <p:cNvSpPr>
            <a:spLocks noChangeArrowheads="1"/>
          </p:cNvSpPr>
          <p:nvPr userDrawn="1"/>
        </p:nvSpPr>
        <p:spPr bwMode="auto">
          <a:xfrm>
            <a:off x="0" y="0"/>
            <a:ext cx="9144000" cy="4155926"/>
          </a:xfrm>
          <a:prstGeom prst="rect">
            <a:avLst/>
          </a:prstGeom>
          <a:gradFill rotWithShape="1">
            <a:gsLst>
              <a:gs pos="0">
                <a:srgbClr val="0BABC1">
                  <a:alpha val="95000"/>
                </a:srgbClr>
              </a:gs>
              <a:gs pos="100000">
                <a:srgbClr val="65C9DD">
                  <a:alpha val="80000"/>
                </a:srgbClr>
              </a:gs>
            </a:gsLst>
            <a:lin ang="2700000" scaled="1"/>
          </a:gradFill>
          <a:ln w="9525">
            <a:no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8" name="Ellipse 7"/>
          <p:cNvSpPr/>
          <p:nvPr userDrawn="1"/>
        </p:nvSpPr>
        <p:spPr>
          <a:xfrm>
            <a:off x="5868144" y="-236562"/>
            <a:ext cx="4032448" cy="2376264"/>
          </a:xfrm>
          <a:prstGeom prst="ellipse">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Picture 2" descr="R:\Projet communication\Majdoline\Charte graphique 2015\Logo-CDG74-Haute-Def-valide-avec-slogan.jpg"/>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6372200" y="187713"/>
            <a:ext cx="2592288" cy="1591949"/>
          </a:xfrm>
          <a:prstGeom prst="rect">
            <a:avLst/>
          </a:prstGeom>
          <a:noFill/>
        </p:spPr>
      </p:pic>
      <p:sp>
        <p:nvSpPr>
          <p:cNvPr id="10" name="ZoneTexte 9"/>
          <p:cNvSpPr txBox="1"/>
          <p:nvPr userDrawn="1"/>
        </p:nvSpPr>
        <p:spPr>
          <a:xfrm>
            <a:off x="0" y="51470"/>
            <a:ext cx="6156176" cy="276999"/>
          </a:xfrm>
          <a:prstGeom prst="rect">
            <a:avLst/>
          </a:prstGeom>
          <a:noFill/>
        </p:spPr>
        <p:txBody>
          <a:bodyPr wrap="square" rtlCol="0">
            <a:spAutoFit/>
          </a:bodyPr>
          <a:lstStyle/>
          <a:p>
            <a:pPr algn="ctr"/>
            <a:r>
              <a:rPr lang="fr-FR" sz="1200" i="1" dirty="0" smtClean="0">
                <a:solidFill>
                  <a:srgbClr val="000000"/>
                </a:solidFill>
              </a:rPr>
              <a:t>Centre de Gestion de la Fonction Publique Territoriale de la Haute-Savoie</a:t>
            </a:r>
            <a:endParaRPr lang="fr-FR" sz="1200" i="1" dirty="0">
              <a:solidFill>
                <a:srgbClr val="000000"/>
              </a:solidFill>
            </a:endParaRPr>
          </a:p>
        </p:txBody>
      </p:sp>
      <p:grpSp>
        <p:nvGrpSpPr>
          <p:cNvPr id="12" name="Groupe 11"/>
          <p:cNvGrpSpPr/>
          <p:nvPr userDrawn="1"/>
        </p:nvGrpSpPr>
        <p:grpSpPr>
          <a:xfrm>
            <a:off x="-108520" y="4011910"/>
            <a:ext cx="9324528" cy="882098"/>
            <a:chOff x="-108520" y="4011910"/>
            <a:chExt cx="9324528" cy="882098"/>
          </a:xfrm>
        </p:grpSpPr>
        <p:grpSp>
          <p:nvGrpSpPr>
            <p:cNvPr id="13" name="Groupe 22"/>
            <p:cNvGrpSpPr/>
            <p:nvPr/>
          </p:nvGrpSpPr>
          <p:grpSpPr>
            <a:xfrm>
              <a:off x="-108520" y="4011910"/>
              <a:ext cx="9324528" cy="792088"/>
              <a:chOff x="0" y="3723878"/>
              <a:chExt cx="9145242" cy="792088"/>
            </a:xfrm>
          </p:grpSpPr>
          <p:pic>
            <p:nvPicPr>
              <p:cNvPr id="15" name="Image 14" descr="Medecine.jpg"/>
              <p:cNvPicPr>
                <a:picLocks noChangeAspect="1"/>
              </p:cNvPicPr>
              <p:nvPr/>
            </p:nvPicPr>
            <p:blipFill>
              <a:blip r:embed="rId3" cstate="print"/>
              <a:stretch>
                <a:fillRect/>
              </a:stretch>
            </p:blipFill>
            <p:spPr>
              <a:xfrm>
                <a:off x="5580112" y="3723878"/>
                <a:ext cx="2664296" cy="792088"/>
              </a:xfrm>
              <a:prstGeom prst="rect">
                <a:avLst/>
              </a:prstGeom>
              <a:effectLst>
                <a:softEdge rad="12700"/>
              </a:effectLst>
            </p:spPr>
          </p:pic>
          <p:pic>
            <p:nvPicPr>
              <p:cNvPr id="16" name="Image 15" descr="O6CWBM0.jpg"/>
              <p:cNvPicPr>
                <a:picLocks noChangeAspect="1"/>
              </p:cNvPicPr>
              <p:nvPr/>
            </p:nvPicPr>
            <p:blipFill>
              <a:blip r:embed="rId4" cstate="print"/>
              <a:stretch>
                <a:fillRect/>
              </a:stretch>
            </p:blipFill>
            <p:spPr>
              <a:xfrm>
                <a:off x="7884368" y="3723878"/>
                <a:ext cx="1260874" cy="792087"/>
              </a:xfrm>
              <a:prstGeom prst="rect">
                <a:avLst/>
              </a:prstGeom>
              <a:effectLst>
                <a:softEdge rad="12700"/>
              </a:effectLst>
            </p:spPr>
          </p:pic>
          <p:pic>
            <p:nvPicPr>
              <p:cNvPr id="17" name="Image 16" descr="cdg de loin.jpg"/>
              <p:cNvPicPr>
                <a:picLocks noChangeAspect="1"/>
              </p:cNvPicPr>
              <p:nvPr/>
            </p:nvPicPr>
            <p:blipFill>
              <a:blip r:embed="rId5" cstate="print"/>
              <a:stretch>
                <a:fillRect/>
              </a:stretch>
            </p:blipFill>
            <p:spPr>
              <a:xfrm>
                <a:off x="3131840" y="3723878"/>
                <a:ext cx="2483999" cy="792088"/>
              </a:xfrm>
              <a:prstGeom prst="rect">
                <a:avLst/>
              </a:prstGeom>
              <a:effectLst>
                <a:softEdge rad="12700"/>
              </a:effectLst>
            </p:spPr>
          </p:pic>
          <p:pic>
            <p:nvPicPr>
              <p:cNvPr id="18" name="Image 17" descr="concours.jpg"/>
              <p:cNvPicPr>
                <a:picLocks noChangeAspect="1"/>
              </p:cNvPicPr>
              <p:nvPr/>
            </p:nvPicPr>
            <p:blipFill>
              <a:blip r:embed="rId6" cstate="print"/>
              <a:stretch>
                <a:fillRect/>
              </a:stretch>
            </p:blipFill>
            <p:spPr>
              <a:xfrm>
                <a:off x="0" y="3723878"/>
                <a:ext cx="1512168" cy="781128"/>
              </a:xfrm>
              <a:prstGeom prst="rect">
                <a:avLst/>
              </a:prstGeom>
              <a:effectLst>
                <a:softEdge rad="12700"/>
              </a:effectLst>
            </p:spPr>
          </p:pic>
          <p:pic>
            <p:nvPicPr>
              <p:cNvPr id="19" name="Image 18" descr="groupe de travail.jpg"/>
              <p:cNvPicPr>
                <a:picLocks noChangeAspect="1"/>
              </p:cNvPicPr>
              <p:nvPr/>
            </p:nvPicPr>
            <p:blipFill>
              <a:blip r:embed="rId7" cstate="print"/>
              <a:stretch>
                <a:fillRect/>
              </a:stretch>
            </p:blipFill>
            <p:spPr>
              <a:xfrm>
                <a:off x="1475656" y="3723878"/>
                <a:ext cx="1728192" cy="788367"/>
              </a:xfrm>
              <a:prstGeom prst="rect">
                <a:avLst/>
              </a:prstGeom>
              <a:effectLst>
                <a:softEdge rad="12700"/>
              </a:effectLst>
            </p:spPr>
          </p:pic>
        </p:grpSp>
        <p:sp>
          <p:nvSpPr>
            <p:cNvPr id="14" name="Rectangle 13"/>
            <p:cNvSpPr/>
            <p:nvPr/>
          </p:nvSpPr>
          <p:spPr>
            <a:xfrm>
              <a:off x="0" y="4011910"/>
              <a:ext cx="9144000" cy="882098"/>
            </a:xfrm>
            <a:prstGeom prst="rect">
              <a:avLst/>
            </a:prstGeom>
            <a:solidFill>
              <a:srgbClr val="FFFFFF">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043608" y="72008"/>
            <a:ext cx="7643192" cy="781595"/>
          </a:xfrm>
        </p:spPr>
        <p:txBody>
          <a:bodyPr>
            <a:noAutofit/>
          </a:bodyPr>
          <a:lstStyle>
            <a:lvl1pPr marL="361950" indent="0" algn="l">
              <a:defRPr sz="4400">
                <a:solidFill>
                  <a:schemeClr val="accent5"/>
                </a:solidFill>
              </a:defRPr>
            </a:lvl1pPr>
          </a:lstStyle>
          <a:p>
            <a:r>
              <a:rPr lang="fr-FR" dirty="0" smtClean="0"/>
              <a:t>Titre</a:t>
            </a:r>
            <a:endParaRPr lang="fr-FR" dirty="0"/>
          </a:p>
        </p:txBody>
      </p:sp>
      <p:sp>
        <p:nvSpPr>
          <p:cNvPr id="3" name="Espace réservé de la date 2"/>
          <p:cNvSpPr>
            <a:spLocks noGrp="1"/>
          </p:cNvSpPr>
          <p:nvPr>
            <p:ph type="dt" sz="half" idx="10"/>
          </p:nvPr>
        </p:nvSpPr>
        <p:spPr/>
        <p:txBody>
          <a:bodyPr/>
          <a:lstStyle/>
          <a:p>
            <a:fld id="{88BC36A5-533C-456C-B7E6-D7DD74E66C55}" type="datetime1">
              <a:rPr lang="fr-FR" smtClean="0"/>
              <a:pPr/>
              <a:t>08/11/2019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251520" y="4731990"/>
            <a:ext cx="2133600" cy="273844"/>
          </a:xfrm>
        </p:spPr>
        <p:txBody>
          <a:bodyPr/>
          <a:lstStyle/>
          <a:p>
            <a:fld id="{5999CC54-8E6F-43D2-8E6E-7ACA213BAB4B}" type="slidenum">
              <a:rPr lang="fr-FR" smtClean="0"/>
              <a:pPr/>
              <a:t>‹N°›</a:t>
            </a:fld>
            <a:endParaRPr lang="fr-FR"/>
          </a:p>
        </p:txBody>
      </p:sp>
      <p:sp>
        <p:nvSpPr>
          <p:cNvPr id="6" name="Rectangle 5"/>
          <p:cNvSpPr/>
          <p:nvPr userDrawn="1"/>
        </p:nvSpPr>
        <p:spPr>
          <a:xfrm>
            <a:off x="1043608" y="936104"/>
            <a:ext cx="8100392" cy="144016"/>
          </a:xfrm>
          <a:prstGeom prst="rect">
            <a:avLst/>
          </a:prstGeom>
          <a:solidFill>
            <a:srgbClr val="2A467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fr-FR" sz="1800" kern="1200">
              <a:solidFill>
                <a:schemeClr val="lt1"/>
              </a:solidFill>
              <a:latin typeface="+mn-lt"/>
              <a:ea typeface="+mn-ea"/>
              <a:cs typeface="+mn-cs"/>
            </a:endParaRPr>
          </a:p>
        </p:txBody>
      </p:sp>
      <p:sp>
        <p:nvSpPr>
          <p:cNvPr id="8" name="Rectangle 7"/>
          <p:cNvSpPr/>
          <p:nvPr userDrawn="1"/>
        </p:nvSpPr>
        <p:spPr>
          <a:xfrm>
            <a:off x="0" y="936104"/>
            <a:ext cx="971600" cy="144016"/>
          </a:xfrm>
          <a:prstGeom prst="rect">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fr-FR" sz="1800" kern="1200">
              <a:solidFill>
                <a:schemeClr val="lt1"/>
              </a:solidFill>
              <a:latin typeface="+mn-lt"/>
              <a:ea typeface="+mn-ea"/>
              <a:cs typeface="+mn-cs"/>
            </a:endParaRPr>
          </a:p>
        </p:txBody>
      </p:sp>
      <p:sp>
        <p:nvSpPr>
          <p:cNvPr id="10" name="Espace réservé du texte 2"/>
          <p:cNvSpPr>
            <a:spLocks noGrp="1"/>
          </p:cNvSpPr>
          <p:nvPr>
            <p:ph type="body" idx="1" hasCustomPrompt="1"/>
          </p:nvPr>
        </p:nvSpPr>
        <p:spPr>
          <a:xfrm>
            <a:off x="0" y="1080120"/>
            <a:ext cx="971600" cy="3651870"/>
          </a:xfrm>
          <a:solidFill>
            <a:schemeClr val="bg1">
              <a:lumMod val="95000"/>
            </a:schemeClr>
          </a:solidFill>
          <a:effectLst/>
        </p:spPr>
        <p:txBody>
          <a:bodyPr anchor="ctr"/>
          <a:lstStyle>
            <a:lvl1pPr marL="0" indent="0" algn="ctr">
              <a:buNone/>
              <a:defRPr sz="2400" b="0">
                <a:solidFill>
                  <a:srgbClr val="1A397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Sous-titre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16" name="Rectangle 5"/>
          <p:cNvSpPr>
            <a:spLocks noChangeArrowheads="1"/>
          </p:cNvSpPr>
          <p:nvPr userDrawn="1"/>
        </p:nvSpPr>
        <p:spPr bwMode="auto">
          <a:xfrm>
            <a:off x="0" y="0"/>
            <a:ext cx="9144000" cy="4083918"/>
          </a:xfrm>
          <a:prstGeom prst="rect">
            <a:avLst/>
          </a:prstGeom>
          <a:gradFill flip="none" rotWithShape="1">
            <a:gsLst>
              <a:gs pos="0">
                <a:srgbClr val="198FA7">
                  <a:alpha val="57000"/>
                </a:srgbClr>
              </a:gs>
              <a:gs pos="50000">
                <a:srgbClr val="34B3CC">
                  <a:shade val="67500"/>
                  <a:satMod val="115000"/>
                </a:srgbClr>
              </a:gs>
              <a:gs pos="100000">
                <a:srgbClr val="34B3CC">
                  <a:shade val="100000"/>
                  <a:satMod val="115000"/>
                </a:srgbClr>
              </a:gs>
            </a:gsLst>
            <a:lin ang="16200000" scaled="1"/>
            <a:tileRect/>
          </a:gradFill>
          <a:ln w="9525">
            <a:no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 name="Espace réservé de la date 1"/>
          <p:cNvSpPr>
            <a:spLocks noGrp="1"/>
          </p:cNvSpPr>
          <p:nvPr>
            <p:ph type="dt" sz="half" idx="10"/>
          </p:nvPr>
        </p:nvSpPr>
        <p:spPr/>
        <p:txBody>
          <a:bodyPr/>
          <a:lstStyle/>
          <a:p>
            <a:fld id="{505743C1-CB3C-450D-8741-A56A7DF5FCB4}" type="datetime1">
              <a:rPr lang="fr-FR" smtClean="0"/>
              <a:pPr/>
              <a:t>08/11/2019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999CC54-8E6F-43D2-8E6E-7ACA213BAB4B}" type="slidenum">
              <a:rPr lang="fr-FR" smtClean="0"/>
              <a:pPr/>
              <a:t>‹N°›</a:t>
            </a:fld>
            <a:endParaRPr lang="fr-FR"/>
          </a:p>
        </p:txBody>
      </p:sp>
      <p:sp>
        <p:nvSpPr>
          <p:cNvPr id="8" name="Rectangle 7"/>
          <p:cNvSpPr/>
          <p:nvPr userDrawn="1"/>
        </p:nvSpPr>
        <p:spPr>
          <a:xfrm>
            <a:off x="-36512" y="3867894"/>
            <a:ext cx="9252520" cy="360040"/>
          </a:xfrm>
          <a:prstGeom prst="rect">
            <a:avLst/>
          </a:prstGeom>
          <a:solidFill>
            <a:srgbClr val="2A467E"/>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Titre 1"/>
          <p:cNvSpPr>
            <a:spLocks noGrp="1"/>
          </p:cNvSpPr>
          <p:nvPr>
            <p:ph type="title" hasCustomPrompt="1"/>
          </p:nvPr>
        </p:nvSpPr>
        <p:spPr>
          <a:xfrm>
            <a:off x="683568" y="1851670"/>
            <a:ext cx="7643192" cy="781595"/>
          </a:xfrm>
        </p:spPr>
        <p:txBody>
          <a:bodyPr>
            <a:noAutofit/>
          </a:bodyPr>
          <a:lstStyle>
            <a:lvl1pPr marL="361950" indent="0" algn="l">
              <a:defRPr sz="4800">
                <a:solidFill>
                  <a:schemeClr val="bg1"/>
                </a:solidFill>
              </a:defRPr>
            </a:lvl1pPr>
          </a:lstStyle>
          <a:p>
            <a:r>
              <a:rPr lang="fr-FR" dirty="0" smtClean="0"/>
              <a:t>Titre de partie</a:t>
            </a:r>
            <a:endParaRPr lang="fr-FR" dirty="0"/>
          </a:p>
        </p:txBody>
      </p:sp>
      <p:sp>
        <p:nvSpPr>
          <p:cNvPr id="13" name="Espace réservé du texte 2"/>
          <p:cNvSpPr>
            <a:spLocks noGrp="1"/>
          </p:cNvSpPr>
          <p:nvPr>
            <p:ph type="body" idx="1" hasCustomPrompt="1"/>
          </p:nvPr>
        </p:nvSpPr>
        <p:spPr>
          <a:xfrm>
            <a:off x="683568" y="2643758"/>
            <a:ext cx="4040188" cy="479822"/>
          </a:xfrm>
        </p:spPr>
        <p:txBody>
          <a:bodyPr anchor="b">
            <a:normAutofit/>
          </a:bodyPr>
          <a:lstStyle>
            <a:lvl1pPr marL="447675" indent="0">
              <a:buNone/>
              <a:defRPr sz="2000" b="0" i="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Sous-titre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Vide">
    <p:spTree>
      <p:nvGrpSpPr>
        <p:cNvPr id="1" name=""/>
        <p:cNvGrpSpPr/>
        <p:nvPr/>
      </p:nvGrpSpPr>
      <p:grpSpPr>
        <a:xfrm>
          <a:off x="0" y="0"/>
          <a:ext cx="0" cy="0"/>
          <a:chOff x="0" y="0"/>
          <a:chExt cx="0" cy="0"/>
        </a:xfrm>
      </p:grpSpPr>
      <p:sp>
        <p:nvSpPr>
          <p:cNvPr id="10" name="Rectangle 2"/>
          <p:cNvSpPr>
            <a:spLocks noChangeArrowheads="1"/>
          </p:cNvSpPr>
          <p:nvPr userDrawn="1"/>
        </p:nvSpPr>
        <p:spPr bwMode="auto">
          <a:xfrm>
            <a:off x="0" y="0"/>
            <a:ext cx="9144000" cy="4083918"/>
          </a:xfrm>
          <a:prstGeom prst="rect">
            <a:avLst/>
          </a:prstGeom>
          <a:gradFill flip="none" rotWithShape="1">
            <a:gsLst>
              <a:gs pos="0">
                <a:srgbClr val="861E52">
                  <a:alpha val="74902"/>
                </a:srgbClr>
              </a:gs>
              <a:gs pos="50000">
                <a:srgbClr val="9C3468">
                  <a:shade val="67500"/>
                  <a:satMod val="115000"/>
                </a:srgbClr>
              </a:gs>
              <a:gs pos="100000">
                <a:srgbClr val="9C3468">
                  <a:shade val="100000"/>
                  <a:satMod val="115000"/>
                </a:srgbClr>
              </a:gs>
            </a:gsLst>
            <a:lin ang="13500000" scaled="1"/>
            <a:tileRect/>
          </a:gradFill>
          <a:ln w="9525">
            <a:noFill/>
            <a:miter lim="800000"/>
            <a:headEnd/>
            <a:tailEnd/>
          </a:ln>
          <a:effectLst/>
        </p:spPr>
        <p:txBody>
          <a:bodyPr vert="horz" wrap="square" lIns="91440" tIns="45720" rIns="91440" bIns="45720" numCol="1" anchor="t" anchorCtr="0" compatLnSpc="1">
            <a:prstTxWarp prst="textNoShape">
              <a:avLst/>
            </a:prstTxWarp>
          </a:bodyPr>
          <a:lstStyle/>
          <a:p>
            <a:endParaRPr lang="fr-FR"/>
          </a:p>
        </p:txBody>
      </p:sp>
      <p:sp>
        <p:nvSpPr>
          <p:cNvPr id="2" name="Espace réservé de la date 1"/>
          <p:cNvSpPr>
            <a:spLocks noGrp="1"/>
          </p:cNvSpPr>
          <p:nvPr>
            <p:ph type="dt" sz="half" idx="10"/>
          </p:nvPr>
        </p:nvSpPr>
        <p:spPr/>
        <p:txBody>
          <a:bodyPr/>
          <a:lstStyle/>
          <a:p>
            <a:fld id="{505743C1-CB3C-450D-8741-A56A7DF5FCB4}" type="datetime1">
              <a:rPr lang="fr-FR" smtClean="0"/>
              <a:pPr/>
              <a:t>08/11/2019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999CC54-8E6F-43D2-8E6E-7ACA213BAB4B}" type="slidenum">
              <a:rPr lang="fr-FR" smtClean="0"/>
              <a:pPr/>
              <a:t>‹N°›</a:t>
            </a:fld>
            <a:endParaRPr lang="fr-FR"/>
          </a:p>
        </p:txBody>
      </p:sp>
      <p:sp>
        <p:nvSpPr>
          <p:cNvPr id="8" name="Rectangle 7"/>
          <p:cNvSpPr/>
          <p:nvPr userDrawn="1"/>
        </p:nvSpPr>
        <p:spPr>
          <a:xfrm>
            <a:off x="-36512" y="3867894"/>
            <a:ext cx="9252520" cy="360040"/>
          </a:xfrm>
          <a:prstGeom prst="rect">
            <a:avLst/>
          </a:prstGeom>
          <a:solidFill>
            <a:schemeClr val="tx2"/>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Titre 1"/>
          <p:cNvSpPr>
            <a:spLocks noGrp="1"/>
          </p:cNvSpPr>
          <p:nvPr>
            <p:ph type="title" hasCustomPrompt="1"/>
          </p:nvPr>
        </p:nvSpPr>
        <p:spPr>
          <a:xfrm>
            <a:off x="683568" y="1851670"/>
            <a:ext cx="7643192" cy="781595"/>
          </a:xfrm>
        </p:spPr>
        <p:txBody>
          <a:bodyPr>
            <a:noAutofit/>
          </a:bodyPr>
          <a:lstStyle>
            <a:lvl1pPr marL="361950" indent="0" algn="l">
              <a:defRPr sz="4800">
                <a:solidFill>
                  <a:schemeClr val="bg1"/>
                </a:solidFill>
              </a:defRPr>
            </a:lvl1pPr>
          </a:lstStyle>
          <a:p>
            <a:r>
              <a:rPr lang="fr-FR" dirty="0" smtClean="0"/>
              <a:t>Titre de partie</a:t>
            </a:r>
            <a:endParaRPr lang="fr-FR" dirty="0"/>
          </a:p>
        </p:txBody>
      </p:sp>
      <p:sp>
        <p:nvSpPr>
          <p:cNvPr id="13" name="Espace réservé du texte 2"/>
          <p:cNvSpPr>
            <a:spLocks noGrp="1"/>
          </p:cNvSpPr>
          <p:nvPr>
            <p:ph type="body" idx="1" hasCustomPrompt="1"/>
          </p:nvPr>
        </p:nvSpPr>
        <p:spPr>
          <a:xfrm>
            <a:off x="683568" y="2643758"/>
            <a:ext cx="4040188" cy="479822"/>
          </a:xfrm>
        </p:spPr>
        <p:txBody>
          <a:bodyPr anchor="b">
            <a:normAutofit/>
          </a:bodyPr>
          <a:lstStyle>
            <a:lvl1pPr marL="447675" indent="0">
              <a:buNone/>
              <a:defRPr sz="2000" b="0" i="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Sous-titre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Vide">
    <p:spTree>
      <p:nvGrpSpPr>
        <p:cNvPr id="1" name=""/>
        <p:cNvGrpSpPr/>
        <p:nvPr/>
      </p:nvGrpSpPr>
      <p:grpSpPr>
        <a:xfrm>
          <a:off x="0" y="0"/>
          <a:ext cx="0" cy="0"/>
          <a:chOff x="0" y="0"/>
          <a:chExt cx="0" cy="0"/>
        </a:xfrm>
      </p:grpSpPr>
      <p:sp>
        <p:nvSpPr>
          <p:cNvPr id="11" name="Rectangle 4"/>
          <p:cNvSpPr>
            <a:spLocks noChangeArrowheads="1"/>
          </p:cNvSpPr>
          <p:nvPr userDrawn="1"/>
        </p:nvSpPr>
        <p:spPr bwMode="auto">
          <a:xfrm>
            <a:off x="0" y="0"/>
            <a:ext cx="9144000" cy="4083918"/>
          </a:xfrm>
          <a:prstGeom prst="rect">
            <a:avLst/>
          </a:prstGeom>
          <a:gradFill flip="none" rotWithShape="1">
            <a:gsLst>
              <a:gs pos="0">
                <a:srgbClr val="1A3978">
                  <a:alpha val="76863"/>
                </a:srgbClr>
              </a:gs>
              <a:gs pos="50000">
                <a:srgbClr val="2A467E">
                  <a:shade val="67500"/>
                  <a:satMod val="115000"/>
                </a:srgbClr>
              </a:gs>
              <a:gs pos="100000">
                <a:srgbClr val="2A467E">
                  <a:shade val="100000"/>
                  <a:satMod val="115000"/>
                </a:srgbClr>
              </a:gs>
            </a:gsLst>
            <a:lin ang="8100000" scaled="1"/>
            <a:tileRect/>
          </a:gradFill>
          <a:ln w="9525">
            <a:no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2" name="Rectangle 11"/>
          <p:cNvSpPr/>
          <p:nvPr userDrawn="1"/>
        </p:nvSpPr>
        <p:spPr>
          <a:xfrm>
            <a:off x="-36512" y="3867894"/>
            <a:ext cx="9252520" cy="360040"/>
          </a:xfrm>
          <a:prstGeom prst="rect">
            <a:avLst/>
          </a:prstGeom>
          <a:solidFill>
            <a:schemeClr val="accent1">
              <a:lumMod val="85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e la date 1"/>
          <p:cNvSpPr>
            <a:spLocks noGrp="1"/>
          </p:cNvSpPr>
          <p:nvPr>
            <p:ph type="dt" sz="half" idx="10"/>
          </p:nvPr>
        </p:nvSpPr>
        <p:spPr/>
        <p:txBody>
          <a:bodyPr/>
          <a:lstStyle/>
          <a:p>
            <a:fld id="{505743C1-CB3C-450D-8741-A56A7DF5FCB4}" type="datetime1">
              <a:rPr lang="fr-FR" smtClean="0"/>
              <a:pPr/>
              <a:t>08/11/2019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999CC54-8E6F-43D2-8E6E-7ACA213BAB4B}" type="slidenum">
              <a:rPr lang="fr-FR" smtClean="0"/>
              <a:pPr/>
              <a:t>‹N°›</a:t>
            </a:fld>
            <a:endParaRPr lang="fr-FR"/>
          </a:p>
        </p:txBody>
      </p:sp>
      <p:sp>
        <p:nvSpPr>
          <p:cNvPr id="9" name="Titre 1"/>
          <p:cNvSpPr>
            <a:spLocks noGrp="1"/>
          </p:cNvSpPr>
          <p:nvPr>
            <p:ph type="title" hasCustomPrompt="1"/>
          </p:nvPr>
        </p:nvSpPr>
        <p:spPr>
          <a:xfrm>
            <a:off x="683568" y="1851670"/>
            <a:ext cx="7643192" cy="781595"/>
          </a:xfrm>
        </p:spPr>
        <p:txBody>
          <a:bodyPr>
            <a:noAutofit/>
          </a:bodyPr>
          <a:lstStyle>
            <a:lvl1pPr marL="361950" indent="0" algn="l">
              <a:defRPr sz="4800">
                <a:solidFill>
                  <a:schemeClr val="bg1"/>
                </a:solidFill>
              </a:defRPr>
            </a:lvl1pPr>
          </a:lstStyle>
          <a:p>
            <a:r>
              <a:rPr lang="fr-FR" dirty="0" smtClean="0"/>
              <a:t>Titre de partie</a:t>
            </a:r>
            <a:endParaRPr lang="fr-FR" dirty="0"/>
          </a:p>
        </p:txBody>
      </p:sp>
      <p:sp>
        <p:nvSpPr>
          <p:cNvPr id="13" name="Espace réservé du texte 2"/>
          <p:cNvSpPr>
            <a:spLocks noGrp="1"/>
          </p:cNvSpPr>
          <p:nvPr>
            <p:ph type="body" idx="1" hasCustomPrompt="1"/>
          </p:nvPr>
        </p:nvSpPr>
        <p:spPr>
          <a:xfrm>
            <a:off x="683568" y="2643758"/>
            <a:ext cx="4040188" cy="479822"/>
          </a:xfrm>
        </p:spPr>
        <p:txBody>
          <a:bodyPr anchor="b">
            <a:normAutofit/>
          </a:bodyPr>
          <a:lstStyle>
            <a:lvl1pPr marL="447675" indent="0">
              <a:buNone/>
              <a:defRPr sz="2000" b="0" i="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Sous-titre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04787"/>
            <a:ext cx="3008313" cy="871538"/>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08EF359-1213-41BB-8E7A-9298FB42C4A9}" type="datetime1">
              <a:rPr lang="fr-FR" smtClean="0"/>
              <a:pPr/>
              <a:t>08/11/2019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999CC54-8E6F-43D2-8E6E-7ACA213BAB4B}" type="slidenum">
              <a:rPr lang="fr-FR" smtClean="0"/>
              <a:pPr/>
              <a:t>‹N°›</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F2316A0-772F-4CD4-AA02-80B216D3E057}" type="datetime1">
              <a:rPr lang="fr-FR" smtClean="0"/>
              <a:pPr/>
              <a:t>08/11/2019</a:t>
            </a:fld>
            <a:endParaRPr lang="fr-FR"/>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5999CC54-8E6F-43D2-8E6E-7ACA213BAB4B}" type="slidenum">
              <a:rPr lang="fr-FR" smtClean="0"/>
              <a:pPr/>
              <a:t>‹N°›</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6A7426-7407-4D4C-A743-F56781B3D2C6}" type="datetime1">
              <a:rPr lang="fr-FR" smtClean="0"/>
              <a:pPr/>
              <a:t>08/11/2019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99CC54-8E6F-43D2-8E6E-7ACA213BAB4B}" type="slidenum">
              <a:rPr lang="fr-FR" smtClean="0"/>
              <a:pPr/>
              <a:t>‹N°›</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05979"/>
            <a:ext cx="2057400" cy="4388644"/>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05979"/>
            <a:ext cx="6019800" cy="4388644"/>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06A84FC-1A2C-49A5-9958-C3E89FACCA36}" type="datetime1">
              <a:rPr lang="fr-FR" smtClean="0"/>
              <a:pPr/>
              <a:t>08/11/2019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99CC54-8E6F-43D2-8E6E-7ACA213BAB4B}" type="slidenum">
              <a:rPr lang="fr-FR" smtClean="0"/>
              <a:pPr/>
              <a:t>‹N°›</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lvl1pPr algn="ctr">
              <a:defRPr sz="3600" cap="small" baseline="0">
                <a:solidFill>
                  <a:srgbClr val="9E3469"/>
                </a:solidFill>
                <a:latin typeface="+mj-lt"/>
              </a:defRPr>
            </a:lvl1pPr>
          </a:lstStyle>
          <a:p>
            <a:r>
              <a:rPr kumimoji="0" lang="fr-FR" dirty="0" smtClean="0"/>
              <a:t>Cliquez pour modifier le style du titre</a:t>
            </a:r>
            <a:endParaRPr kumimoji="0" lang="en-US" dirty="0"/>
          </a:p>
        </p:txBody>
      </p:sp>
      <p:sp>
        <p:nvSpPr>
          <p:cNvPr id="6" name="Espace réservé du numéro de diapositive 5"/>
          <p:cNvSpPr>
            <a:spLocks noGrp="1"/>
          </p:cNvSpPr>
          <p:nvPr>
            <p:ph type="sldNum" sz="quarter" idx="12"/>
          </p:nvPr>
        </p:nvSpPr>
        <p:spPr>
          <a:xfrm>
            <a:off x="179512" y="4785996"/>
            <a:ext cx="1981200" cy="274320"/>
          </a:xfrm>
        </p:spPr>
        <p:txBody>
          <a:bodyPr/>
          <a:lstStyle>
            <a:lvl1pPr>
              <a:defRPr sz="1200">
                <a:solidFill>
                  <a:srgbClr val="000000"/>
                </a:solidFill>
                <a:latin typeface="Calibri" pitchFamily="34" charset="0"/>
              </a:defRPr>
            </a:lvl1pPr>
          </a:lstStyle>
          <a:p>
            <a:fld id="{5999CC54-8E6F-43D2-8E6E-7ACA213BAB4B}" type="slidenum">
              <a:rPr lang="fr-FR" smtClean="0"/>
              <a:pPr/>
              <a:t>‹N°›</a:t>
            </a:fld>
            <a:endParaRPr lang="fr-FR" dirty="0"/>
          </a:p>
        </p:txBody>
      </p:sp>
      <p:sp>
        <p:nvSpPr>
          <p:cNvPr id="8" name="Espace réservé du contenu 7"/>
          <p:cNvSpPr>
            <a:spLocks noGrp="1"/>
          </p:cNvSpPr>
          <p:nvPr>
            <p:ph sz="quarter" idx="1"/>
          </p:nvPr>
        </p:nvSpPr>
        <p:spPr>
          <a:xfrm>
            <a:off x="457200" y="1347614"/>
            <a:ext cx="8229600" cy="3270106"/>
          </a:xfrm>
        </p:spPr>
        <p:txBody>
          <a:bodyPr>
            <a:normAutofit/>
          </a:bodyPr>
          <a:lstStyle>
            <a:lvl1pPr>
              <a:buNone/>
              <a:defRPr sz="2400">
                <a:latin typeface="+mn-lt"/>
              </a:defRPr>
            </a:lvl1pPr>
            <a:lvl2pPr>
              <a:buNone/>
              <a:defRPr>
                <a:solidFill>
                  <a:srgbClr val="009999"/>
                </a:solidFill>
              </a:defRPr>
            </a:lvl2pPr>
            <a:lvl3pPr>
              <a:buNone/>
              <a:defRPr/>
            </a:lvl3pPr>
            <a:lvl4pPr>
              <a:buNone/>
              <a:defRPr/>
            </a:lvl4pPr>
          </a:lstStyle>
          <a:p>
            <a:pPr lvl="0" eaLnBrk="1" latinLnBrk="0" hangingPunct="1"/>
            <a:r>
              <a:rPr lang="fr-FR" dirty="0" smtClean="0"/>
              <a:t>Cliquez pour modifier les styles du texte du masque</a:t>
            </a:r>
          </a:p>
          <a:p>
            <a:pPr lvl="0" eaLnBrk="1" latinLnBrk="0" hangingPunct="1"/>
            <a:r>
              <a:rPr lang="fr-FR" dirty="0" smtClean="0"/>
              <a:t>Deuxième niveau</a:t>
            </a:r>
          </a:p>
          <a:p>
            <a:pPr lvl="0" eaLnBrk="1" latinLnBrk="0" hangingPunct="1"/>
            <a:r>
              <a:rPr lang="fr-FR" dirty="0" smtClean="0"/>
              <a:t>Troisième niveau</a:t>
            </a:r>
          </a:p>
          <a:p>
            <a:pPr lvl="0" eaLnBrk="1" latinLnBrk="0" hangingPunct="1"/>
            <a:r>
              <a:rPr lang="fr-FR" dirty="0" smtClean="0"/>
              <a:t>Quatrième niveau</a:t>
            </a:r>
          </a:p>
          <a:p>
            <a:pPr lvl="0" eaLnBrk="1" latinLnBrk="0" hangingPunct="1"/>
            <a:r>
              <a:rPr lang="fr-FR" dirty="0" smtClean="0"/>
              <a:t>Cinquième niveau</a:t>
            </a:r>
            <a:endParaRPr kumimoji="0" lang="en-US" dirty="0"/>
          </a:p>
        </p:txBody>
      </p:sp>
      <p:pic>
        <p:nvPicPr>
          <p:cNvPr id="9" name="Image 8"/>
          <p:cNvPicPr/>
          <p:nvPr userDrawn="1"/>
        </p:nvPicPr>
        <p:blipFill>
          <a:blip r:embed="rId2" cstate="print"/>
          <a:srcRect/>
          <a:stretch>
            <a:fillRect/>
          </a:stretch>
        </p:blipFill>
        <p:spPr bwMode="auto">
          <a:xfrm>
            <a:off x="8489826" y="4677984"/>
            <a:ext cx="654174" cy="465516"/>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6516216" y="4731990"/>
            <a:ext cx="2133600" cy="273844"/>
          </a:xfrm>
        </p:spPr>
        <p:txBody>
          <a:bodyPr/>
          <a:lstStyle/>
          <a:p>
            <a:fld id="{C69E1BAD-AC3A-4EFE-8C08-E74BA9E6B034}" type="datetimeFigureOut">
              <a:rPr lang="fr-FR" smtClean="0"/>
              <a:pPr/>
              <a:t>08/11/2019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179512" y="4731990"/>
            <a:ext cx="2133600" cy="273844"/>
          </a:xfrm>
        </p:spPr>
        <p:txBody>
          <a:bodyPr/>
          <a:lstStyle/>
          <a:p>
            <a:fld id="{5999CC54-8E6F-43D2-8E6E-7ACA213BAB4B}" type="slidenum">
              <a:rPr lang="fr-FR" smtClean="0"/>
              <a:pPr/>
              <a:t>‹N°›</a:t>
            </a:fld>
            <a:endParaRPr lang="fr-FR" dirty="0"/>
          </a:p>
        </p:txBody>
      </p:sp>
      <p:pic>
        <p:nvPicPr>
          <p:cNvPr id="7" name="Image 6"/>
          <p:cNvPicPr/>
          <p:nvPr userDrawn="1"/>
        </p:nvPicPr>
        <p:blipFill>
          <a:blip r:embed="rId2" cstate="print">
            <a:clrChange>
              <a:clrFrom>
                <a:srgbClr val="FFFFFF"/>
              </a:clrFrom>
              <a:clrTo>
                <a:srgbClr val="FFFFFF">
                  <a:alpha val="0"/>
                </a:srgbClr>
              </a:clrTo>
            </a:clrChange>
          </a:blip>
          <a:srcRect/>
          <a:stretch>
            <a:fillRect/>
          </a:stretch>
        </p:blipFill>
        <p:spPr bwMode="auto">
          <a:xfrm>
            <a:off x="8676456" y="4659982"/>
            <a:ext cx="432048" cy="429512"/>
          </a:xfrm>
          <a:prstGeom prst="rect">
            <a:avLst/>
          </a:prstGeom>
          <a:noFill/>
          <a:ln w="9525">
            <a:noFill/>
            <a:miter lim="800000"/>
            <a:headEnd/>
            <a:tailEnd/>
          </a:ln>
        </p:spPr>
      </p:pic>
      <p:sp>
        <p:nvSpPr>
          <p:cNvPr id="9" name="Titre 1"/>
          <p:cNvSpPr>
            <a:spLocks noGrp="1"/>
          </p:cNvSpPr>
          <p:nvPr>
            <p:ph type="title" hasCustomPrompt="1"/>
          </p:nvPr>
        </p:nvSpPr>
        <p:spPr>
          <a:xfrm>
            <a:off x="971600" y="123478"/>
            <a:ext cx="8064896" cy="781595"/>
          </a:xfrm>
        </p:spPr>
        <p:txBody>
          <a:bodyPr>
            <a:noAutofit/>
          </a:bodyPr>
          <a:lstStyle>
            <a:lvl1pPr marL="447675" indent="0" algn="l">
              <a:defRPr sz="4400">
                <a:solidFill>
                  <a:srgbClr val="003366"/>
                </a:solidFill>
              </a:defRPr>
            </a:lvl1pPr>
          </a:lstStyle>
          <a:p>
            <a:r>
              <a:rPr lang="fr-FR" dirty="0" smtClean="0"/>
              <a:t>Titre</a:t>
            </a:r>
            <a:endParaRPr lang="fr-FR" dirty="0"/>
          </a:p>
        </p:txBody>
      </p:sp>
      <p:sp>
        <p:nvSpPr>
          <p:cNvPr id="10" name="Rectangle 9"/>
          <p:cNvSpPr/>
          <p:nvPr userDrawn="1"/>
        </p:nvSpPr>
        <p:spPr>
          <a:xfrm>
            <a:off x="1224136" y="987574"/>
            <a:ext cx="7919864" cy="144016"/>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userDrawn="1"/>
        </p:nvSpPr>
        <p:spPr>
          <a:xfrm>
            <a:off x="0" y="987574"/>
            <a:ext cx="1115616" cy="144016"/>
          </a:xfrm>
          <a:prstGeom prst="rect">
            <a:avLst/>
          </a:prstGeom>
          <a:solidFill>
            <a:srgbClr val="2A467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fr-FR" sz="1800" kern="1200">
              <a:solidFill>
                <a:schemeClr val="lt1"/>
              </a:solidFill>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9" name="Rectangle 5"/>
          <p:cNvSpPr>
            <a:spLocks noChangeArrowheads="1"/>
          </p:cNvSpPr>
          <p:nvPr userDrawn="1"/>
        </p:nvSpPr>
        <p:spPr bwMode="auto">
          <a:xfrm>
            <a:off x="0" y="0"/>
            <a:ext cx="9144000" cy="4083918"/>
          </a:xfrm>
          <a:prstGeom prst="rect">
            <a:avLst/>
          </a:prstGeom>
          <a:gradFill rotWithShape="1">
            <a:gsLst>
              <a:gs pos="0">
                <a:srgbClr val="0BABC1"/>
              </a:gs>
              <a:gs pos="100000">
                <a:srgbClr val="65C9DD">
                  <a:alpha val="80000"/>
                </a:srgbClr>
              </a:gs>
            </a:gsLst>
            <a:lin ang="2700000" scaled="1"/>
          </a:gradFill>
          <a:ln w="9525">
            <a:noFill/>
            <a:miter lim="800000"/>
            <a:headEnd/>
            <a:tailEnd/>
          </a:ln>
          <a:effectLst/>
        </p:spPr>
        <p:txBody>
          <a:bodyPr vert="horz" wrap="square" lIns="91440" tIns="45720" rIns="91440" bIns="45720" numCol="1" anchor="t" anchorCtr="0" compatLnSpc="1">
            <a:prstTxWarp prst="textNoShape">
              <a:avLst/>
            </a:prstTxWarp>
          </a:bodyPr>
          <a:lstStyle/>
          <a:p>
            <a:endParaRPr lang="fr-FR"/>
          </a:p>
        </p:txBody>
      </p:sp>
      <p:sp>
        <p:nvSpPr>
          <p:cNvPr id="2" name="Titre 1"/>
          <p:cNvSpPr>
            <a:spLocks noGrp="1"/>
          </p:cNvSpPr>
          <p:nvPr>
            <p:ph type="title"/>
          </p:nvPr>
        </p:nvSpPr>
        <p:spPr>
          <a:xfrm>
            <a:off x="755576" y="1419622"/>
            <a:ext cx="7772400" cy="1296144"/>
          </a:xfrm>
        </p:spPr>
        <p:txBody>
          <a:bodyPr anchor="t"/>
          <a:lstStyle>
            <a:lvl1pPr algn="l">
              <a:defRPr sz="4000" b="0" cap="all">
                <a:solidFill>
                  <a:schemeClr val="bg1"/>
                </a:solidFill>
                <a:effectLst>
                  <a:outerShdw blurRad="38100" dist="38100" dir="2700000" algn="tl">
                    <a:srgbClr val="000000">
                      <a:alpha val="43137"/>
                    </a:srgbClr>
                  </a:outerShdw>
                </a:effectLst>
              </a:defRPr>
            </a:lvl1pPr>
          </a:lstStyle>
          <a:p>
            <a:r>
              <a:rPr lang="fr-FR" dirty="0" smtClean="0"/>
              <a:t>Cliquez pour modifier le style du titre</a:t>
            </a:r>
            <a:endParaRPr lang="fr-FR" dirty="0"/>
          </a:p>
        </p:txBody>
      </p:sp>
      <p:sp>
        <p:nvSpPr>
          <p:cNvPr id="3" name="Espace réservé du texte 2"/>
          <p:cNvSpPr>
            <a:spLocks noGrp="1"/>
          </p:cNvSpPr>
          <p:nvPr>
            <p:ph type="body" idx="1"/>
          </p:nvPr>
        </p:nvSpPr>
        <p:spPr>
          <a:xfrm>
            <a:off x="755576" y="2859782"/>
            <a:ext cx="7772400" cy="792088"/>
          </a:xfrm>
        </p:spPr>
        <p:txBody>
          <a:bodyPr anchor="b"/>
          <a:lstStyle>
            <a:lvl1pPr marL="0" indent="0">
              <a:buNone/>
              <a:defRPr sz="2000">
                <a:solidFill>
                  <a:schemeClr val="bg1">
                    <a:lumMod val="9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Cliquez pour modifier les styles du texte du masque</a:t>
            </a:r>
          </a:p>
        </p:txBody>
      </p:sp>
      <p:sp>
        <p:nvSpPr>
          <p:cNvPr id="4" name="Espace réservé de la date 3"/>
          <p:cNvSpPr>
            <a:spLocks noGrp="1"/>
          </p:cNvSpPr>
          <p:nvPr>
            <p:ph type="dt" sz="half" idx="10"/>
          </p:nvPr>
        </p:nvSpPr>
        <p:spPr/>
        <p:txBody>
          <a:bodyPr/>
          <a:lstStyle/>
          <a:p>
            <a:fld id="{DD95A14B-DDE2-460B-BBD1-DD870135D93A}" type="datetime1">
              <a:rPr lang="fr-FR" smtClean="0"/>
              <a:pPr/>
              <a:t>08/11/2019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999CC54-8E6F-43D2-8E6E-7ACA213BAB4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Titre de section">
    <p:spTree>
      <p:nvGrpSpPr>
        <p:cNvPr id="1" name=""/>
        <p:cNvGrpSpPr/>
        <p:nvPr/>
      </p:nvGrpSpPr>
      <p:grpSpPr>
        <a:xfrm>
          <a:off x="0" y="0"/>
          <a:ext cx="0" cy="0"/>
          <a:chOff x="0" y="0"/>
          <a:chExt cx="0" cy="0"/>
        </a:xfrm>
      </p:grpSpPr>
      <p:sp>
        <p:nvSpPr>
          <p:cNvPr id="3076" name="Rectangle 4"/>
          <p:cNvSpPr>
            <a:spLocks noChangeArrowheads="1"/>
          </p:cNvSpPr>
          <p:nvPr userDrawn="1"/>
        </p:nvSpPr>
        <p:spPr bwMode="auto">
          <a:xfrm>
            <a:off x="0" y="0"/>
            <a:ext cx="9144000" cy="4083918"/>
          </a:xfrm>
          <a:prstGeom prst="rect">
            <a:avLst/>
          </a:prstGeom>
          <a:gradFill rotWithShape="1">
            <a:gsLst>
              <a:gs pos="0">
                <a:srgbClr val="191482">
                  <a:alpha val="80000"/>
                </a:srgbClr>
              </a:gs>
              <a:gs pos="100000">
                <a:srgbClr val="4973C7">
                  <a:alpha val="80000"/>
                </a:srgbClr>
              </a:gs>
            </a:gsLst>
            <a:lin ang="2700000" scaled="1"/>
          </a:gradFill>
          <a:ln w="9525">
            <a:no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3074" name="Rectangle 2"/>
          <p:cNvSpPr>
            <a:spLocks noChangeArrowheads="1"/>
          </p:cNvSpPr>
          <p:nvPr userDrawn="1"/>
        </p:nvSpPr>
        <p:spPr bwMode="auto">
          <a:xfrm>
            <a:off x="-180528" y="5596086"/>
            <a:ext cx="9144000" cy="4083918"/>
          </a:xfrm>
          <a:prstGeom prst="rect">
            <a:avLst/>
          </a:prstGeom>
          <a:gradFill rotWithShape="1">
            <a:gsLst>
              <a:gs pos="0">
                <a:srgbClr val="7B2952">
                  <a:alpha val="80000"/>
                </a:srgbClr>
              </a:gs>
              <a:gs pos="100000">
                <a:srgbClr val="C04080">
                  <a:alpha val="60001"/>
                </a:srgbClr>
              </a:gs>
            </a:gsLst>
            <a:lin ang="2700000" scaled="1"/>
          </a:gradFill>
          <a:ln w="9525">
            <a:solidFill>
              <a:srgbClr val="000000"/>
            </a:solidFill>
            <a:miter lim="800000"/>
            <a:headEnd/>
            <a:tailEnd/>
          </a:ln>
          <a:effectLst>
            <a:softEdge rad="12700"/>
          </a:effectLst>
        </p:spPr>
        <p:txBody>
          <a:bodyPr vert="horz" wrap="square" lIns="91440" tIns="45720" rIns="91440" bIns="45720" numCol="1" anchor="t" anchorCtr="0" compatLnSpc="1">
            <a:prstTxWarp prst="textNoShape">
              <a:avLst/>
            </a:prstTxWarp>
          </a:bodyPr>
          <a:lstStyle/>
          <a:p>
            <a:endParaRPr lang="fr-FR"/>
          </a:p>
        </p:txBody>
      </p:sp>
      <p:sp>
        <p:nvSpPr>
          <p:cNvPr id="2" name="Titre 1"/>
          <p:cNvSpPr>
            <a:spLocks noGrp="1"/>
          </p:cNvSpPr>
          <p:nvPr>
            <p:ph type="title"/>
          </p:nvPr>
        </p:nvSpPr>
        <p:spPr>
          <a:xfrm>
            <a:off x="755576" y="1419622"/>
            <a:ext cx="7772400" cy="1296144"/>
          </a:xfrm>
        </p:spPr>
        <p:txBody>
          <a:bodyPr anchor="t"/>
          <a:lstStyle>
            <a:lvl1pPr algn="l">
              <a:defRPr sz="4000" b="0" cap="all">
                <a:solidFill>
                  <a:schemeClr val="bg1"/>
                </a:solidFill>
                <a:effectLst>
                  <a:outerShdw blurRad="38100" dist="38100" dir="2700000" algn="tl">
                    <a:srgbClr val="000000">
                      <a:alpha val="43137"/>
                    </a:srgbClr>
                  </a:outerShdw>
                </a:effectLst>
              </a:defRPr>
            </a:lvl1pPr>
          </a:lstStyle>
          <a:p>
            <a:r>
              <a:rPr lang="fr-FR" dirty="0" smtClean="0"/>
              <a:t>Cliquez pour modifier le style du titre</a:t>
            </a:r>
            <a:endParaRPr lang="fr-FR" dirty="0"/>
          </a:p>
        </p:txBody>
      </p:sp>
      <p:sp>
        <p:nvSpPr>
          <p:cNvPr id="3" name="Espace réservé du texte 2"/>
          <p:cNvSpPr>
            <a:spLocks noGrp="1"/>
          </p:cNvSpPr>
          <p:nvPr>
            <p:ph type="body" idx="1"/>
          </p:nvPr>
        </p:nvSpPr>
        <p:spPr>
          <a:xfrm>
            <a:off x="755576" y="2859782"/>
            <a:ext cx="7772400" cy="792088"/>
          </a:xfrm>
        </p:spPr>
        <p:txBody>
          <a:bodyPr anchor="b"/>
          <a:lstStyle>
            <a:lvl1pPr marL="0" indent="0">
              <a:buNone/>
              <a:defRPr sz="2000">
                <a:solidFill>
                  <a:schemeClr val="bg1">
                    <a:lumMod val="9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Cliquez pour modifier les styles du texte du masque</a:t>
            </a:r>
          </a:p>
        </p:txBody>
      </p:sp>
      <p:sp>
        <p:nvSpPr>
          <p:cNvPr id="4" name="Espace réservé de la date 3"/>
          <p:cNvSpPr>
            <a:spLocks noGrp="1"/>
          </p:cNvSpPr>
          <p:nvPr>
            <p:ph type="dt" sz="half" idx="10"/>
          </p:nvPr>
        </p:nvSpPr>
        <p:spPr/>
        <p:txBody>
          <a:bodyPr/>
          <a:lstStyle/>
          <a:p>
            <a:fld id="{DD95A14B-DDE2-460B-BBD1-DD870135D93A}" type="datetime1">
              <a:rPr lang="fr-FR" smtClean="0"/>
              <a:pPr/>
              <a:t>08/11/2019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999CC54-8E6F-43D2-8E6E-7ACA213BAB4B}" type="slidenum">
              <a:rPr lang="fr-FR" smtClean="0"/>
              <a:pPr/>
              <a:t>‹N°›</a:t>
            </a:fld>
            <a:endParaRPr lang="fr-FR"/>
          </a:p>
        </p:txBody>
      </p:sp>
      <p:sp>
        <p:nvSpPr>
          <p:cNvPr id="12" name="Rectangle 11"/>
          <p:cNvSpPr/>
          <p:nvPr userDrawn="1"/>
        </p:nvSpPr>
        <p:spPr>
          <a:xfrm>
            <a:off x="-36512" y="3867894"/>
            <a:ext cx="9252520" cy="360040"/>
          </a:xfrm>
          <a:prstGeom prst="rect">
            <a:avLst/>
          </a:prstGeom>
          <a:solidFill>
            <a:schemeClr val="accent1">
              <a:lumMod val="95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2_Titre de section">
    <p:spTree>
      <p:nvGrpSpPr>
        <p:cNvPr id="1" name=""/>
        <p:cNvGrpSpPr/>
        <p:nvPr/>
      </p:nvGrpSpPr>
      <p:grpSpPr>
        <a:xfrm>
          <a:off x="0" y="0"/>
          <a:ext cx="0" cy="0"/>
          <a:chOff x="0" y="0"/>
          <a:chExt cx="0" cy="0"/>
        </a:xfrm>
      </p:grpSpPr>
      <p:sp>
        <p:nvSpPr>
          <p:cNvPr id="3074" name="Rectangle 2"/>
          <p:cNvSpPr>
            <a:spLocks noChangeArrowheads="1"/>
          </p:cNvSpPr>
          <p:nvPr userDrawn="1"/>
        </p:nvSpPr>
        <p:spPr bwMode="auto">
          <a:xfrm>
            <a:off x="0" y="0"/>
            <a:ext cx="9144000" cy="4083918"/>
          </a:xfrm>
          <a:prstGeom prst="rect">
            <a:avLst/>
          </a:prstGeom>
          <a:gradFill rotWithShape="1">
            <a:gsLst>
              <a:gs pos="0">
                <a:srgbClr val="7B2952">
                  <a:alpha val="80000"/>
                </a:srgbClr>
              </a:gs>
              <a:gs pos="100000">
                <a:srgbClr val="C04080">
                  <a:alpha val="60001"/>
                </a:srgbClr>
              </a:gs>
            </a:gsLst>
            <a:lin ang="2700000" scaled="1"/>
          </a:gradFill>
          <a:ln w="9525">
            <a:noFill/>
            <a:miter lim="800000"/>
            <a:headEnd/>
            <a:tailEnd/>
          </a:ln>
          <a:effectLst/>
        </p:spPr>
        <p:txBody>
          <a:bodyPr vert="horz" wrap="square" lIns="91440" tIns="45720" rIns="91440" bIns="45720" numCol="1" anchor="t" anchorCtr="0" compatLnSpc="1">
            <a:prstTxWarp prst="textNoShape">
              <a:avLst/>
            </a:prstTxWarp>
          </a:bodyPr>
          <a:lstStyle/>
          <a:p>
            <a:endParaRPr lang="fr-FR"/>
          </a:p>
        </p:txBody>
      </p:sp>
      <p:sp>
        <p:nvSpPr>
          <p:cNvPr id="2" name="Titre 1"/>
          <p:cNvSpPr>
            <a:spLocks noGrp="1"/>
          </p:cNvSpPr>
          <p:nvPr>
            <p:ph type="title"/>
          </p:nvPr>
        </p:nvSpPr>
        <p:spPr>
          <a:xfrm>
            <a:off x="755576" y="1419622"/>
            <a:ext cx="7772400" cy="1296144"/>
          </a:xfrm>
        </p:spPr>
        <p:txBody>
          <a:bodyPr anchor="t"/>
          <a:lstStyle>
            <a:lvl1pPr algn="l">
              <a:defRPr sz="4000" b="0" cap="all">
                <a:solidFill>
                  <a:schemeClr val="bg1"/>
                </a:solidFill>
                <a:effectLst>
                  <a:outerShdw blurRad="38100" dist="38100" dir="2700000" algn="tl">
                    <a:srgbClr val="000000">
                      <a:alpha val="43137"/>
                    </a:srgbClr>
                  </a:outerShdw>
                </a:effectLst>
              </a:defRPr>
            </a:lvl1pPr>
          </a:lstStyle>
          <a:p>
            <a:r>
              <a:rPr lang="fr-FR" dirty="0" smtClean="0"/>
              <a:t>Cliquez pour modifier le style du titre</a:t>
            </a:r>
            <a:endParaRPr lang="fr-FR" dirty="0"/>
          </a:p>
        </p:txBody>
      </p:sp>
      <p:sp>
        <p:nvSpPr>
          <p:cNvPr id="3" name="Espace réservé du texte 2"/>
          <p:cNvSpPr>
            <a:spLocks noGrp="1"/>
          </p:cNvSpPr>
          <p:nvPr>
            <p:ph type="body" idx="1"/>
          </p:nvPr>
        </p:nvSpPr>
        <p:spPr>
          <a:xfrm>
            <a:off x="755576" y="2859782"/>
            <a:ext cx="7772400" cy="792088"/>
          </a:xfrm>
        </p:spPr>
        <p:txBody>
          <a:bodyPr anchor="b"/>
          <a:lstStyle>
            <a:lvl1pPr marL="0" indent="0">
              <a:buNone/>
              <a:defRPr sz="2000">
                <a:solidFill>
                  <a:schemeClr val="bg1">
                    <a:lumMod val="9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Cliquez pour modifier les styles du texte du masque</a:t>
            </a:r>
          </a:p>
        </p:txBody>
      </p:sp>
      <p:sp>
        <p:nvSpPr>
          <p:cNvPr id="4" name="Espace réservé de la date 3"/>
          <p:cNvSpPr>
            <a:spLocks noGrp="1"/>
          </p:cNvSpPr>
          <p:nvPr>
            <p:ph type="dt" sz="half" idx="10"/>
          </p:nvPr>
        </p:nvSpPr>
        <p:spPr/>
        <p:txBody>
          <a:bodyPr/>
          <a:lstStyle/>
          <a:p>
            <a:fld id="{DD95A14B-DDE2-460B-BBD1-DD870135D93A}" type="datetime1">
              <a:rPr lang="fr-FR" smtClean="0"/>
              <a:pPr/>
              <a:t>08/11/2019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999CC54-8E6F-43D2-8E6E-7ACA213BAB4B}" type="slidenum">
              <a:rPr lang="fr-FR" smtClean="0"/>
              <a:pPr/>
              <a:t>‹N°›</a:t>
            </a:fld>
            <a:endParaRPr lang="fr-FR"/>
          </a:p>
        </p:txBody>
      </p:sp>
      <p:sp>
        <p:nvSpPr>
          <p:cNvPr id="9" name="Rectangle 8"/>
          <p:cNvSpPr/>
          <p:nvPr userDrawn="1"/>
        </p:nvSpPr>
        <p:spPr>
          <a:xfrm>
            <a:off x="-36512" y="3867894"/>
            <a:ext cx="9252520" cy="360040"/>
          </a:xfrm>
          <a:prstGeom prst="rect">
            <a:avLst/>
          </a:prstGeom>
          <a:solidFill>
            <a:srgbClr val="2A467E"/>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65AD235-6129-4E1F-B5FE-BE53030452C8}" type="datetime1">
              <a:rPr lang="fr-FR" smtClean="0"/>
              <a:pPr/>
              <a:t>08/11/2019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999CC54-8E6F-43D2-8E6E-7ACA213BAB4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ACC199D-2E45-454B-820B-1F83DC9727C1}" type="datetime1">
              <a:rPr lang="fr-FR" smtClean="0"/>
              <a:pPr/>
              <a:t>08/11/2019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999CC54-8E6F-43D2-8E6E-7ACA213BAB4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043608" y="72008"/>
            <a:ext cx="7643192" cy="781595"/>
          </a:xfrm>
        </p:spPr>
        <p:txBody>
          <a:bodyPr>
            <a:noAutofit/>
          </a:bodyPr>
          <a:lstStyle>
            <a:lvl1pPr marL="361950" indent="0" algn="l">
              <a:defRPr sz="4400">
                <a:solidFill>
                  <a:srgbClr val="003366"/>
                </a:solidFill>
              </a:defRPr>
            </a:lvl1pPr>
          </a:lstStyle>
          <a:p>
            <a:r>
              <a:rPr lang="fr-FR" dirty="0" smtClean="0"/>
              <a:t>Titre</a:t>
            </a:r>
            <a:endParaRPr lang="fr-FR" dirty="0"/>
          </a:p>
        </p:txBody>
      </p:sp>
      <p:sp>
        <p:nvSpPr>
          <p:cNvPr id="3" name="Espace réservé de la date 2"/>
          <p:cNvSpPr>
            <a:spLocks noGrp="1"/>
          </p:cNvSpPr>
          <p:nvPr>
            <p:ph type="dt" sz="half" idx="10"/>
          </p:nvPr>
        </p:nvSpPr>
        <p:spPr/>
        <p:txBody>
          <a:bodyPr/>
          <a:lstStyle/>
          <a:p>
            <a:fld id="{88BC36A5-533C-456C-B7E6-D7DD74E66C55}" type="datetime1">
              <a:rPr lang="fr-FR" smtClean="0"/>
              <a:pPr/>
              <a:t>08/11/2019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323528" y="4818186"/>
            <a:ext cx="2133600" cy="273844"/>
          </a:xfrm>
        </p:spPr>
        <p:txBody>
          <a:bodyPr/>
          <a:lstStyle/>
          <a:p>
            <a:fld id="{5999CC54-8E6F-43D2-8E6E-7ACA213BAB4B}" type="slidenum">
              <a:rPr lang="fr-FR" smtClean="0"/>
              <a:pPr/>
              <a:t>‹N°›</a:t>
            </a:fld>
            <a:endParaRPr lang="fr-FR"/>
          </a:p>
        </p:txBody>
      </p:sp>
      <p:sp>
        <p:nvSpPr>
          <p:cNvPr id="6" name="Rectangle 5"/>
          <p:cNvSpPr/>
          <p:nvPr userDrawn="1"/>
        </p:nvSpPr>
        <p:spPr>
          <a:xfrm>
            <a:off x="1043608" y="936104"/>
            <a:ext cx="8100392" cy="144016"/>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userDrawn="1"/>
        </p:nvSpPr>
        <p:spPr>
          <a:xfrm>
            <a:off x="0" y="936104"/>
            <a:ext cx="971600" cy="144016"/>
          </a:xfrm>
          <a:prstGeom prst="rect">
            <a:avLst/>
          </a:prstGeom>
          <a:solidFill>
            <a:srgbClr val="2A467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fr-FR" sz="1800" kern="1200">
              <a:solidFill>
                <a:schemeClr val="lt1"/>
              </a:solidFill>
              <a:latin typeface="+mn-lt"/>
              <a:ea typeface="+mn-ea"/>
              <a:cs typeface="+mn-cs"/>
            </a:endParaRPr>
          </a:p>
        </p:txBody>
      </p:sp>
      <p:sp>
        <p:nvSpPr>
          <p:cNvPr id="10" name="Espace réservé du texte 2"/>
          <p:cNvSpPr>
            <a:spLocks noGrp="1"/>
          </p:cNvSpPr>
          <p:nvPr>
            <p:ph type="body" idx="1" hasCustomPrompt="1"/>
          </p:nvPr>
        </p:nvSpPr>
        <p:spPr>
          <a:xfrm>
            <a:off x="0" y="1080120"/>
            <a:ext cx="971600" cy="3723878"/>
          </a:xfrm>
          <a:solidFill>
            <a:schemeClr val="bg1">
              <a:lumMod val="95000"/>
            </a:schemeClr>
          </a:solidFill>
          <a:effectLst/>
        </p:spPr>
        <p:txBody>
          <a:bodyPr anchor="ctr"/>
          <a:lstStyle>
            <a:lvl1pPr marL="0" indent="0" algn="ctr">
              <a:buNone/>
              <a:defRPr sz="2400" b="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Sous-titre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043608" y="72008"/>
            <a:ext cx="7643192" cy="781595"/>
          </a:xfrm>
        </p:spPr>
        <p:txBody>
          <a:bodyPr>
            <a:noAutofit/>
          </a:bodyPr>
          <a:lstStyle>
            <a:lvl1pPr marL="361950" indent="0" algn="l">
              <a:defRPr sz="4400">
                <a:solidFill>
                  <a:srgbClr val="2FA4BB"/>
                </a:solidFill>
              </a:defRPr>
            </a:lvl1pPr>
          </a:lstStyle>
          <a:p>
            <a:r>
              <a:rPr lang="fr-FR" dirty="0" smtClean="0"/>
              <a:t>Titre</a:t>
            </a:r>
            <a:endParaRPr lang="fr-FR" dirty="0"/>
          </a:p>
        </p:txBody>
      </p:sp>
      <p:sp>
        <p:nvSpPr>
          <p:cNvPr id="3" name="Espace réservé de la date 2"/>
          <p:cNvSpPr>
            <a:spLocks noGrp="1"/>
          </p:cNvSpPr>
          <p:nvPr>
            <p:ph type="dt" sz="half" idx="10"/>
          </p:nvPr>
        </p:nvSpPr>
        <p:spPr/>
        <p:txBody>
          <a:bodyPr/>
          <a:lstStyle/>
          <a:p>
            <a:fld id="{88BC36A5-533C-456C-B7E6-D7DD74E66C55}" type="datetime1">
              <a:rPr lang="fr-FR" smtClean="0"/>
              <a:pPr/>
              <a:t>08/11/2019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999CC54-8E6F-43D2-8E6E-7ACA213BAB4B}" type="slidenum">
              <a:rPr lang="fr-FR" smtClean="0"/>
              <a:pPr/>
              <a:t>‹N°›</a:t>
            </a:fld>
            <a:endParaRPr lang="fr-FR"/>
          </a:p>
        </p:txBody>
      </p:sp>
      <p:sp>
        <p:nvSpPr>
          <p:cNvPr id="6" name="Rectangle 5"/>
          <p:cNvSpPr/>
          <p:nvPr userDrawn="1"/>
        </p:nvSpPr>
        <p:spPr>
          <a:xfrm>
            <a:off x="1043608" y="936104"/>
            <a:ext cx="8100392" cy="144016"/>
          </a:xfrm>
          <a:prstGeom prst="rect">
            <a:avLst/>
          </a:prstGeom>
          <a:solidFill>
            <a:srgbClr val="2A467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fr-FR" sz="1800" kern="1200">
              <a:solidFill>
                <a:schemeClr val="lt1"/>
              </a:solidFill>
              <a:latin typeface="+mn-lt"/>
              <a:ea typeface="+mn-ea"/>
              <a:cs typeface="+mn-cs"/>
            </a:endParaRPr>
          </a:p>
        </p:txBody>
      </p:sp>
      <p:sp>
        <p:nvSpPr>
          <p:cNvPr id="8" name="Rectangle 7"/>
          <p:cNvSpPr/>
          <p:nvPr userDrawn="1"/>
        </p:nvSpPr>
        <p:spPr>
          <a:xfrm>
            <a:off x="0" y="936104"/>
            <a:ext cx="971600" cy="144016"/>
          </a:xfrm>
          <a:prstGeom prst="rect">
            <a:avLst/>
          </a:prstGeom>
          <a:solidFill>
            <a:srgbClr val="34B3C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fr-FR" sz="1800" kern="1200">
              <a:solidFill>
                <a:schemeClr val="lt1"/>
              </a:solidFill>
              <a:latin typeface="+mn-lt"/>
              <a:ea typeface="+mn-ea"/>
              <a:cs typeface="+mn-cs"/>
            </a:endParaRPr>
          </a:p>
        </p:txBody>
      </p:sp>
      <p:sp>
        <p:nvSpPr>
          <p:cNvPr id="10" name="Espace réservé du texte 2"/>
          <p:cNvSpPr>
            <a:spLocks noGrp="1"/>
          </p:cNvSpPr>
          <p:nvPr>
            <p:ph type="body" idx="1" hasCustomPrompt="1"/>
          </p:nvPr>
        </p:nvSpPr>
        <p:spPr>
          <a:xfrm>
            <a:off x="0" y="1080120"/>
            <a:ext cx="971600" cy="3651870"/>
          </a:xfrm>
          <a:solidFill>
            <a:schemeClr val="bg1">
              <a:lumMod val="95000"/>
            </a:schemeClr>
          </a:solidFill>
          <a:effectLst/>
        </p:spPr>
        <p:txBody>
          <a:bodyPr anchor="ctr"/>
          <a:lstStyle>
            <a:lvl1pPr marL="0" indent="0" algn="ctr">
              <a:buNone/>
              <a:defRPr sz="2400" b="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Sous-titre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1907704" y="5812110"/>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3458641-B518-4266-86A0-F039AFBD8D9D}" type="datetime1">
              <a:rPr lang="fr-FR" smtClean="0"/>
              <a:pPr/>
              <a:t>08/11/2019</a:t>
            </a:fld>
            <a:endParaRPr lang="fr-FR"/>
          </a:p>
        </p:txBody>
      </p:sp>
      <p:sp>
        <p:nvSpPr>
          <p:cNvPr id="5" name="Espace réservé du pied de page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395536" y="4731990"/>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999CC54-8E6F-43D2-8E6E-7ACA213BAB4B}" type="slidenum">
              <a:rPr lang="fr-FR" smtClean="0"/>
              <a:pPr/>
              <a:t>‹N°›</a:t>
            </a:fld>
            <a:endParaRPr lang="fr-FR" dirty="0"/>
          </a:p>
        </p:txBody>
      </p:sp>
      <p:pic>
        <p:nvPicPr>
          <p:cNvPr id="7" name="Image 6"/>
          <p:cNvPicPr/>
          <p:nvPr userDrawn="1"/>
        </p:nvPicPr>
        <p:blipFill>
          <a:blip r:embed="rId20" cstate="print">
            <a:clrChange>
              <a:clrFrom>
                <a:srgbClr val="FFFFFF"/>
              </a:clrFrom>
              <a:clrTo>
                <a:srgbClr val="FFFFFF">
                  <a:alpha val="0"/>
                </a:srgbClr>
              </a:clrTo>
            </a:clrChange>
          </a:blip>
          <a:srcRect/>
          <a:stretch>
            <a:fillRect/>
          </a:stretch>
        </p:blipFill>
        <p:spPr bwMode="auto">
          <a:xfrm>
            <a:off x="8676456" y="4659982"/>
            <a:ext cx="432048" cy="4295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96" r:id="rId4"/>
    <p:sldLayoutId id="2147483697" r:id="rId5"/>
    <p:sldLayoutId id="2147483688" r:id="rId6"/>
    <p:sldLayoutId id="2147483689" r:id="rId7"/>
    <p:sldLayoutId id="2147483690" r:id="rId8"/>
    <p:sldLayoutId id="2147483700" r:id="rId9"/>
    <p:sldLayoutId id="2147483701" r:id="rId10"/>
    <p:sldLayoutId id="2147483691" r:id="rId11"/>
    <p:sldLayoutId id="2147483698" r:id="rId12"/>
    <p:sldLayoutId id="2147483699" r:id="rId13"/>
    <p:sldLayoutId id="2147483692" r:id="rId14"/>
    <p:sldLayoutId id="2147483693" r:id="rId15"/>
    <p:sldLayoutId id="2147483694" r:id="rId16"/>
    <p:sldLayoutId id="2147483695" r:id="rId17"/>
    <p:sldLayoutId id="2147483674" r:id="rId1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oneTexte 14"/>
          <p:cNvSpPr txBox="1"/>
          <p:nvPr/>
        </p:nvSpPr>
        <p:spPr>
          <a:xfrm>
            <a:off x="323528" y="1275606"/>
            <a:ext cx="6048672" cy="1292662"/>
          </a:xfrm>
          <a:prstGeom prst="rect">
            <a:avLst/>
          </a:prstGeom>
          <a:noFill/>
        </p:spPr>
        <p:txBody>
          <a:bodyPr wrap="square" rtlCol="0">
            <a:spAutoFit/>
          </a:bodyPr>
          <a:lstStyle/>
          <a:p>
            <a:r>
              <a:rPr lang="fr-FR" sz="5000" dirty="0" smtClean="0">
                <a:solidFill>
                  <a:schemeClr val="bg1"/>
                </a:solidFill>
                <a:effectLst>
                  <a:outerShdw blurRad="38100" dist="38100" dir="2700000" algn="tl">
                    <a:srgbClr val="000000">
                      <a:alpha val="43137"/>
                    </a:srgbClr>
                  </a:outerShdw>
                </a:effectLst>
                <a:latin typeface="Berlin Sans FB" pitchFamily="34" charset="0"/>
              </a:rPr>
              <a:t>Atelier AGIRHE</a:t>
            </a:r>
          </a:p>
          <a:p>
            <a:endParaRPr lang="fr-FR" sz="2800" dirty="0" smtClean="0">
              <a:solidFill>
                <a:schemeClr val="bg1"/>
              </a:solidFill>
              <a:effectLst>
                <a:outerShdw blurRad="38100" dist="38100" dir="2700000" algn="tl">
                  <a:srgbClr val="000000">
                    <a:alpha val="43137"/>
                  </a:srgbClr>
                </a:outerShdw>
              </a:effectLst>
              <a:latin typeface="Berlin Sans FB" pitchFamily="34" charset="0"/>
            </a:endParaRPr>
          </a:p>
        </p:txBody>
      </p:sp>
      <p:sp>
        <p:nvSpPr>
          <p:cNvPr id="16" name="ZoneTexte 15"/>
          <p:cNvSpPr txBox="1"/>
          <p:nvPr/>
        </p:nvSpPr>
        <p:spPr>
          <a:xfrm>
            <a:off x="-180528" y="4803998"/>
            <a:ext cx="1728192" cy="276999"/>
          </a:xfrm>
          <a:prstGeom prst="rect">
            <a:avLst/>
          </a:prstGeom>
          <a:noFill/>
        </p:spPr>
        <p:txBody>
          <a:bodyPr wrap="square" rtlCol="0">
            <a:spAutoFit/>
          </a:bodyPr>
          <a:lstStyle/>
          <a:p>
            <a:pPr algn="ctr"/>
            <a:r>
              <a:rPr lang="fr-FR" sz="1200" i="1" dirty="0" smtClean="0">
                <a:solidFill>
                  <a:schemeClr val="tx2"/>
                </a:solidFill>
              </a:rPr>
              <a:t>Octobre 2019</a:t>
            </a:r>
            <a:endParaRPr lang="fr-FR" sz="1200" i="1" dirty="0">
              <a:solidFill>
                <a:schemeClr val="tx2"/>
              </a:solidFill>
            </a:endParaRPr>
          </a:p>
        </p:txBody>
      </p:sp>
      <p:sp>
        <p:nvSpPr>
          <p:cNvPr id="17" name="ZoneTexte 16"/>
          <p:cNvSpPr txBox="1"/>
          <p:nvPr/>
        </p:nvSpPr>
        <p:spPr>
          <a:xfrm>
            <a:off x="1547664" y="4803998"/>
            <a:ext cx="7596336" cy="276999"/>
          </a:xfrm>
          <a:prstGeom prst="rect">
            <a:avLst/>
          </a:prstGeom>
          <a:noFill/>
        </p:spPr>
        <p:txBody>
          <a:bodyPr wrap="square" rtlCol="0">
            <a:spAutoFit/>
          </a:bodyPr>
          <a:lstStyle/>
          <a:p>
            <a:pPr algn="r"/>
            <a:r>
              <a:rPr lang="fr-FR" sz="1200" i="1" dirty="0" smtClean="0">
                <a:solidFill>
                  <a:schemeClr val="tx2"/>
                </a:solidFill>
              </a:rPr>
              <a:t>Intervenants: PAGIS Coralie, Dellias Chatelain, Ingrid Mancini, Claudine Grosjean, Marie Thérèse Périllat</a:t>
            </a:r>
            <a:endParaRPr lang="fr-FR" sz="1200" i="1" dirty="0">
              <a:solidFill>
                <a:schemeClr val="tx2"/>
              </a:solidFill>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23478"/>
            <a:ext cx="8003232" cy="857250"/>
          </a:xfrm>
        </p:spPr>
        <p:txBody>
          <a:bodyPr/>
          <a:lstStyle/>
          <a:p>
            <a:r>
              <a:rPr lang="fr-FR" dirty="0"/>
              <a:t>La carrière des </a:t>
            </a:r>
            <a:r>
              <a:rPr lang="fr-FR" dirty="0" smtClean="0"/>
              <a:t>agents</a:t>
            </a:r>
            <a:endParaRPr lang="fr-FR" dirty="0"/>
          </a:p>
        </p:txBody>
      </p:sp>
      <p:sp>
        <p:nvSpPr>
          <p:cNvPr id="4" name="Espace réservé du numéro de diapositive 3"/>
          <p:cNvSpPr>
            <a:spLocks noGrp="1"/>
          </p:cNvSpPr>
          <p:nvPr>
            <p:ph type="sldNum" sz="quarter" idx="12"/>
          </p:nvPr>
        </p:nvSpPr>
        <p:spPr/>
        <p:txBody>
          <a:bodyPr/>
          <a:lstStyle/>
          <a:p>
            <a:fld id="{5999CC54-8E6F-43D2-8E6E-7ACA213BAB4B}" type="slidenum">
              <a:rPr lang="fr-FR" smtClean="0"/>
              <a:pPr/>
              <a:t>10</a:t>
            </a:fld>
            <a:endParaRPr lang="fr-FR" dirty="0"/>
          </a:p>
        </p:txBody>
      </p:sp>
      <p:sp>
        <p:nvSpPr>
          <p:cNvPr id="5" name="Rectangle 4"/>
          <p:cNvSpPr/>
          <p:nvPr/>
        </p:nvSpPr>
        <p:spPr>
          <a:xfrm>
            <a:off x="395536" y="1279089"/>
            <a:ext cx="8280920" cy="2862322"/>
          </a:xfrm>
          <a:prstGeom prst="rect">
            <a:avLst/>
          </a:prstGeom>
        </p:spPr>
        <p:txBody>
          <a:bodyPr wrap="square">
            <a:spAutoFit/>
          </a:bodyPr>
          <a:lstStyle/>
          <a:p>
            <a:pPr marL="400050" indent="-400050" algn="just">
              <a:buFont typeface="Wingdings" panose="05000000000000000000" pitchFamily="2" charset="2"/>
              <a:buChar char="Ø"/>
            </a:pPr>
            <a:r>
              <a:rPr lang="fr-FR" b="1" dirty="0" smtClean="0">
                <a:solidFill>
                  <a:srgbClr val="003366"/>
                </a:solidFill>
                <a:latin typeface="Calibri" panose="020F0502020204030204" pitchFamily="34" charset="0"/>
                <a:cs typeface="Calibri" panose="020F0502020204030204" pitchFamily="34" charset="0"/>
              </a:rPr>
              <a:t>90 modèles d’arrêtés </a:t>
            </a:r>
            <a:r>
              <a:rPr lang="fr-FR" dirty="0" smtClean="0">
                <a:solidFill>
                  <a:srgbClr val="003366"/>
                </a:solidFill>
                <a:latin typeface="Calibri" panose="020F0502020204030204" pitchFamily="34" charset="0"/>
                <a:cs typeface="Calibri" panose="020F0502020204030204" pitchFamily="34" charset="0"/>
              </a:rPr>
              <a:t>ont été intégrés dans AGIRHE: lorsque vous saisissez un acte dans AGIRHE, selon l’acte, vous avez la possibilité de le générer depuis AGIRHE</a:t>
            </a:r>
            <a:r>
              <a:rPr lang="fr-FR" dirty="0" smtClean="0">
                <a:solidFill>
                  <a:srgbClr val="003366"/>
                </a:solidFill>
                <a:latin typeface="Calibri" panose="020F0502020204030204" pitchFamily="34" charset="0"/>
                <a:cs typeface="Calibri" panose="020F0502020204030204" pitchFamily="34" charset="0"/>
              </a:rPr>
              <a:t>. Lorsque le bouton « imprime » apparaît, il faut cliquer dessus,</a:t>
            </a:r>
            <a:endParaRPr lang="fr-FR" dirty="0">
              <a:solidFill>
                <a:srgbClr val="003366"/>
              </a:solidFill>
              <a:latin typeface="Calibri" panose="020F0502020204030204" pitchFamily="34" charset="0"/>
              <a:cs typeface="Calibri" panose="020F0502020204030204" pitchFamily="34" charset="0"/>
            </a:endParaRPr>
          </a:p>
          <a:p>
            <a:pPr algn="just"/>
            <a:endParaRPr lang="fr-FR" b="1" dirty="0">
              <a:solidFill>
                <a:srgbClr val="003366"/>
              </a:solidFill>
              <a:latin typeface="Calibri" panose="020F0502020204030204" pitchFamily="34" charset="0"/>
              <a:cs typeface="Calibri" panose="020F0502020204030204" pitchFamily="34" charset="0"/>
            </a:endParaRPr>
          </a:p>
          <a:p>
            <a:pPr marL="400050" indent="-400050" algn="just"/>
            <a:endParaRPr lang="fr-FR" dirty="0">
              <a:solidFill>
                <a:srgbClr val="003366"/>
              </a:solidFill>
              <a:latin typeface="Calibri" panose="020F0502020204030204" pitchFamily="34" charset="0"/>
              <a:cs typeface="Calibri" panose="020F0502020204030204" pitchFamily="34" charset="0"/>
            </a:endParaRPr>
          </a:p>
          <a:p>
            <a:pPr marL="400050" indent="-400050" algn="just">
              <a:buFont typeface="Wingdings" panose="05000000000000000000" pitchFamily="2" charset="2"/>
              <a:buChar char="Ø"/>
            </a:pPr>
            <a:r>
              <a:rPr lang="fr-FR" dirty="0" smtClean="0">
                <a:solidFill>
                  <a:srgbClr val="003366"/>
                </a:solidFill>
                <a:latin typeface="Calibri" panose="020F0502020204030204" pitchFamily="34" charset="0"/>
                <a:cs typeface="Calibri" panose="020F0502020204030204" pitchFamily="34" charset="0"/>
              </a:rPr>
              <a:t>Suite aux avis émis par les membres de la CAP, les arrêtés sont générés automatiquement dans la carrière de l’agent. Selon le type d’acte, vous avez la possibilité d’imprimer l’acte. (il reste cependant des éléments à compléter selon la situation individuelle de l’agent)</a:t>
            </a:r>
            <a:endParaRPr lang="fr-FR" dirty="0">
              <a:solidFill>
                <a:srgbClr val="003366"/>
              </a:solidFill>
              <a:latin typeface="Calibri" panose="020F0502020204030204" pitchFamily="34" charset="0"/>
              <a:cs typeface="Calibri" panose="020F0502020204030204" pitchFamily="34" charset="0"/>
            </a:endParaRPr>
          </a:p>
          <a:p>
            <a:endParaRPr lang="fr-FR" dirty="0">
              <a:solidFill>
                <a:srgbClr val="003366"/>
              </a:solidFill>
            </a:endParaRP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23478"/>
            <a:ext cx="8003232" cy="857250"/>
          </a:xfrm>
        </p:spPr>
        <p:txBody>
          <a:bodyPr/>
          <a:lstStyle/>
          <a:p>
            <a:r>
              <a:rPr lang="fr-FR" dirty="0"/>
              <a:t>La carrière des </a:t>
            </a:r>
            <a:r>
              <a:rPr lang="fr-FR" dirty="0" smtClean="0"/>
              <a:t>agents</a:t>
            </a:r>
            <a:endParaRPr lang="fr-FR" dirty="0"/>
          </a:p>
        </p:txBody>
      </p:sp>
      <p:sp>
        <p:nvSpPr>
          <p:cNvPr id="4" name="Espace réservé du numéro de diapositive 3"/>
          <p:cNvSpPr>
            <a:spLocks noGrp="1"/>
          </p:cNvSpPr>
          <p:nvPr>
            <p:ph type="sldNum" sz="quarter" idx="12"/>
          </p:nvPr>
        </p:nvSpPr>
        <p:spPr/>
        <p:txBody>
          <a:bodyPr/>
          <a:lstStyle/>
          <a:p>
            <a:fld id="{5999CC54-8E6F-43D2-8E6E-7ACA213BAB4B}" type="slidenum">
              <a:rPr lang="fr-FR" smtClean="0"/>
              <a:pPr/>
              <a:t>11</a:t>
            </a:fld>
            <a:endParaRPr lang="fr-FR" dirty="0"/>
          </a:p>
        </p:txBody>
      </p:sp>
      <p:sp>
        <p:nvSpPr>
          <p:cNvPr id="5" name="Rectangle 4"/>
          <p:cNvSpPr/>
          <p:nvPr/>
        </p:nvSpPr>
        <p:spPr>
          <a:xfrm>
            <a:off x="395536" y="1279089"/>
            <a:ext cx="8280920" cy="6217087"/>
          </a:xfrm>
          <a:prstGeom prst="rect">
            <a:avLst/>
          </a:prstGeom>
        </p:spPr>
        <p:txBody>
          <a:bodyPr wrap="square">
            <a:spAutoFit/>
          </a:bodyPr>
          <a:lstStyle/>
          <a:p>
            <a:r>
              <a:rPr lang="fr-FR" sz="1400" b="1" dirty="0" smtClean="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Zoom sur la mise en stage d’un agent (nomination d’un agent fonctionnaire stagiaire):</a:t>
            </a:r>
          </a:p>
          <a:p>
            <a:endParaRPr lang="fr-FR" sz="500" b="1" dirty="0" smtClean="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fr-FR" sz="1400" b="1" dirty="0" smtClean="0">
                <a:solidFill>
                  <a:srgbClr val="003366"/>
                </a:solidFill>
                <a:latin typeface="Calibri" panose="020F0502020204030204" pitchFamily="34" charset="0"/>
                <a:cs typeface="Calibri" panose="020F0502020204030204" pitchFamily="34" charset="0"/>
              </a:rPr>
              <a:t>Cas 1: Nomination sans reprise de carrière à la date de nomination : Procédure </a:t>
            </a:r>
            <a:r>
              <a:rPr lang="fr-FR" sz="1400" b="1" dirty="0">
                <a:solidFill>
                  <a:srgbClr val="003366"/>
                </a:solidFill>
                <a:latin typeface="Calibri" panose="020F0502020204030204" pitchFamily="34" charset="0"/>
                <a:cs typeface="Calibri" panose="020F0502020204030204" pitchFamily="34" charset="0"/>
              </a:rPr>
              <a:t>AGIRHE</a:t>
            </a:r>
            <a:r>
              <a:rPr lang="fr-FR" sz="1400" b="1" dirty="0" smtClean="0">
                <a:solidFill>
                  <a:srgbClr val="003366"/>
                </a:solidFill>
                <a:latin typeface="Calibri" panose="020F0502020204030204" pitchFamily="34" charset="0"/>
                <a:cs typeface="Calibri" panose="020F0502020204030204" pitchFamily="34" charset="0"/>
              </a:rPr>
              <a:t>:</a:t>
            </a:r>
          </a:p>
          <a:p>
            <a:endParaRPr lang="fr-FR" sz="500" b="1" u="sng" dirty="0">
              <a:solidFill>
                <a:srgbClr val="003366"/>
              </a:solidFill>
              <a:latin typeface="Calibri" panose="020F0502020204030204" pitchFamily="34" charset="0"/>
              <a:cs typeface="Calibri" panose="020F0502020204030204" pitchFamily="34" charset="0"/>
            </a:endParaRPr>
          </a:p>
          <a:p>
            <a:pPr lvl="0"/>
            <a:r>
              <a:rPr lang="fr-FR" sz="1200" b="1" dirty="0" smtClean="0">
                <a:solidFill>
                  <a:srgbClr val="003366"/>
                </a:solidFill>
                <a:latin typeface="Calibri" panose="020F0502020204030204" pitchFamily="34" charset="0"/>
                <a:cs typeface="Calibri" panose="020F0502020204030204" pitchFamily="34" charset="0"/>
              </a:rPr>
              <a:t>1- Création </a:t>
            </a:r>
            <a:r>
              <a:rPr lang="fr-FR" sz="1200" b="1" dirty="0">
                <a:solidFill>
                  <a:srgbClr val="003366"/>
                </a:solidFill>
                <a:latin typeface="Calibri" panose="020F0502020204030204" pitchFamily="34" charset="0"/>
                <a:cs typeface="Calibri" panose="020F0502020204030204" pitchFamily="34" charset="0"/>
              </a:rPr>
              <a:t>de l’agent : </a:t>
            </a:r>
            <a:r>
              <a:rPr lang="fr-FR" sz="1200" dirty="0">
                <a:solidFill>
                  <a:srgbClr val="003366"/>
                </a:solidFill>
                <a:latin typeface="Calibri" panose="020F0502020204030204" pitchFamily="34" charset="0"/>
                <a:cs typeface="Calibri" panose="020F0502020204030204" pitchFamily="34" charset="0"/>
              </a:rPr>
              <a:t>Cliquer sur « </a:t>
            </a:r>
            <a:r>
              <a:rPr lang="fr-FR" sz="1200" dirty="0">
                <a:solidFill>
                  <a:srgbClr val="2992A7"/>
                </a:solidFill>
                <a:latin typeface="Calibri" panose="020F0502020204030204" pitchFamily="34" charset="0"/>
                <a:cs typeface="Calibri" panose="020F0502020204030204" pitchFamily="34" charset="0"/>
              </a:rPr>
              <a:t>Ajouter un agent </a:t>
            </a:r>
            <a:r>
              <a:rPr lang="fr-FR" sz="1200" dirty="0">
                <a:solidFill>
                  <a:srgbClr val="003366"/>
                </a:solidFill>
                <a:latin typeface="Calibri" panose="020F0502020204030204" pitchFamily="34" charset="0"/>
                <a:cs typeface="Calibri" panose="020F0502020204030204" pitchFamily="34" charset="0"/>
              </a:rPr>
              <a:t>», « </a:t>
            </a:r>
            <a:r>
              <a:rPr lang="fr-FR" sz="1200" dirty="0">
                <a:solidFill>
                  <a:srgbClr val="2992A7"/>
                </a:solidFill>
                <a:latin typeface="Calibri" panose="020F0502020204030204" pitchFamily="34" charset="0"/>
                <a:cs typeface="Calibri" panose="020F0502020204030204" pitchFamily="34" charset="0"/>
              </a:rPr>
              <a:t>identité</a:t>
            </a:r>
            <a:r>
              <a:rPr lang="fr-FR" sz="1200" dirty="0">
                <a:solidFill>
                  <a:srgbClr val="003366"/>
                </a:solidFill>
                <a:latin typeface="Calibri" panose="020F0502020204030204" pitchFamily="34" charset="0"/>
                <a:cs typeface="Calibri" panose="020F0502020204030204" pitchFamily="34" charset="0"/>
              </a:rPr>
              <a:t> » …</a:t>
            </a:r>
          </a:p>
          <a:p>
            <a:pPr lvl="0"/>
            <a:r>
              <a:rPr lang="fr-FR" sz="1200" b="1" dirty="0" smtClean="0">
                <a:solidFill>
                  <a:srgbClr val="003366"/>
                </a:solidFill>
                <a:latin typeface="Calibri" panose="020F0502020204030204" pitchFamily="34" charset="0"/>
                <a:cs typeface="Calibri" panose="020F0502020204030204" pitchFamily="34" charset="0"/>
              </a:rPr>
              <a:t>2- Cliquer </a:t>
            </a:r>
            <a:r>
              <a:rPr lang="fr-FR" sz="1200" b="1" dirty="0">
                <a:solidFill>
                  <a:srgbClr val="003366"/>
                </a:solidFill>
                <a:latin typeface="Calibri" panose="020F0502020204030204" pitchFamily="34" charset="0"/>
                <a:cs typeface="Calibri" panose="020F0502020204030204" pitchFamily="34" charset="0"/>
              </a:rPr>
              <a:t>sur « </a:t>
            </a:r>
            <a:r>
              <a:rPr lang="fr-FR" sz="1200" b="1" dirty="0">
                <a:solidFill>
                  <a:srgbClr val="2992A7"/>
                </a:solidFill>
                <a:latin typeface="Calibri" panose="020F0502020204030204" pitchFamily="34" charset="0"/>
                <a:cs typeface="Calibri" panose="020F0502020204030204" pitchFamily="34" charset="0"/>
              </a:rPr>
              <a:t>Déroulement de carrière</a:t>
            </a:r>
            <a:r>
              <a:rPr lang="fr-FR" sz="1200" b="1" dirty="0">
                <a:solidFill>
                  <a:srgbClr val="003366"/>
                </a:solidFill>
                <a:latin typeface="Calibri" panose="020F0502020204030204" pitchFamily="34" charset="0"/>
                <a:cs typeface="Calibri" panose="020F0502020204030204" pitchFamily="34" charset="0"/>
              </a:rPr>
              <a:t> »: </a:t>
            </a:r>
            <a:r>
              <a:rPr lang="fr-FR" sz="1200" dirty="0">
                <a:solidFill>
                  <a:srgbClr val="003366"/>
                </a:solidFill>
                <a:latin typeface="Calibri" panose="020F0502020204030204" pitchFamily="34" charset="0"/>
                <a:cs typeface="Calibri" panose="020F0502020204030204" pitchFamily="34" charset="0"/>
              </a:rPr>
              <a:t>cliquer « </a:t>
            </a:r>
            <a:r>
              <a:rPr lang="fr-FR" sz="1200" dirty="0">
                <a:solidFill>
                  <a:srgbClr val="2992A7"/>
                </a:solidFill>
                <a:latin typeface="Calibri" panose="020F0502020204030204" pitchFamily="34" charset="0"/>
                <a:cs typeface="Calibri" panose="020F0502020204030204" pitchFamily="34" charset="0"/>
              </a:rPr>
              <a:t>Ajouter un acte</a:t>
            </a:r>
            <a:r>
              <a:rPr lang="fr-FR" sz="1200" dirty="0">
                <a:solidFill>
                  <a:srgbClr val="003366"/>
                </a:solidFill>
                <a:latin typeface="Calibri" panose="020F0502020204030204" pitchFamily="34" charset="0"/>
                <a:cs typeface="Calibri" panose="020F0502020204030204" pitchFamily="34" charset="0"/>
              </a:rPr>
              <a:t> </a:t>
            </a:r>
            <a:r>
              <a:rPr lang="fr-FR" sz="1200" dirty="0" smtClean="0">
                <a:solidFill>
                  <a:srgbClr val="003366"/>
                </a:solidFill>
                <a:latin typeface="Calibri" panose="020F0502020204030204" pitchFamily="34" charset="0"/>
                <a:cs typeface="Calibri" panose="020F0502020204030204" pitchFamily="34" charset="0"/>
              </a:rPr>
              <a:t>»</a:t>
            </a:r>
          </a:p>
          <a:p>
            <a:r>
              <a:rPr lang="fr-FR" sz="1200" b="1" dirty="0" smtClean="0">
                <a:solidFill>
                  <a:srgbClr val="003366"/>
                </a:solidFill>
                <a:latin typeface="Calibri" panose="020F0502020204030204" pitchFamily="34" charset="0"/>
                <a:cs typeface="Calibri" panose="020F0502020204030204" pitchFamily="34" charset="0"/>
              </a:rPr>
              <a:t>3- Cliquer </a:t>
            </a:r>
            <a:r>
              <a:rPr lang="fr-FR" sz="1200" b="1" dirty="0">
                <a:solidFill>
                  <a:srgbClr val="003366"/>
                </a:solidFill>
                <a:latin typeface="Calibri" panose="020F0502020204030204" pitchFamily="34" charset="0"/>
                <a:cs typeface="Calibri" panose="020F0502020204030204" pitchFamily="34" charset="0"/>
              </a:rPr>
              <a:t>sur</a:t>
            </a:r>
            <a:r>
              <a:rPr lang="fr-FR" sz="1200" b="1" dirty="0" smtClean="0">
                <a:solidFill>
                  <a:srgbClr val="003366"/>
                </a:solidFill>
                <a:latin typeface="Calibri" panose="020F0502020204030204" pitchFamily="34" charset="0"/>
                <a:cs typeface="Calibri" panose="020F0502020204030204" pitchFamily="34" charset="0"/>
              </a:rPr>
              <a:t>«</a:t>
            </a:r>
            <a:r>
              <a:rPr lang="fr-FR" sz="1200" b="1" dirty="0">
                <a:solidFill>
                  <a:srgbClr val="003366"/>
                </a:solidFill>
                <a:latin typeface="Calibri" panose="020F0502020204030204" pitchFamily="34" charset="0"/>
                <a:cs typeface="Calibri" panose="020F0502020204030204" pitchFamily="34" charset="0"/>
              </a:rPr>
              <a:t> </a:t>
            </a:r>
            <a:r>
              <a:rPr lang="fr-FR" sz="1200" b="1" dirty="0" smtClean="0">
                <a:solidFill>
                  <a:srgbClr val="2992A7"/>
                </a:solidFill>
                <a:latin typeface="Calibri" panose="020F0502020204030204" pitchFamily="34" charset="0"/>
                <a:cs typeface="Calibri" panose="020F0502020204030204" pitchFamily="34" charset="0"/>
              </a:rPr>
              <a:t>Recrutement</a:t>
            </a:r>
            <a:r>
              <a:rPr lang="fr-FR" sz="1200" b="1" dirty="0">
                <a:solidFill>
                  <a:srgbClr val="003366"/>
                </a:solidFill>
                <a:latin typeface="Calibri" panose="020F0502020204030204" pitchFamily="34" charset="0"/>
                <a:cs typeface="Calibri" panose="020F0502020204030204" pitchFamily="34" charset="0"/>
              </a:rPr>
              <a:t> »:</a:t>
            </a:r>
            <a:r>
              <a:rPr lang="fr-FR" sz="1200" dirty="0">
                <a:solidFill>
                  <a:srgbClr val="003366"/>
                </a:solidFill>
                <a:latin typeface="Calibri" panose="020F0502020204030204" pitchFamily="34" charset="0"/>
                <a:cs typeface="Calibri" panose="020F0502020204030204" pitchFamily="34" charset="0"/>
              </a:rPr>
              <a:t> cliquer « </a:t>
            </a:r>
            <a:r>
              <a:rPr lang="fr-FR" sz="1200" dirty="0" smtClean="0">
                <a:solidFill>
                  <a:srgbClr val="2992A7"/>
                </a:solidFill>
                <a:latin typeface="Calibri" panose="020F0502020204030204" pitchFamily="34" charset="0"/>
                <a:cs typeface="Calibri" panose="020F0502020204030204" pitchFamily="34" charset="0"/>
              </a:rPr>
              <a:t>recrutement d’un fonctionnaire</a:t>
            </a:r>
            <a:r>
              <a:rPr lang="fr-FR" sz="1200" dirty="0" smtClean="0">
                <a:solidFill>
                  <a:srgbClr val="003366"/>
                </a:solidFill>
                <a:latin typeface="Calibri" panose="020F0502020204030204" pitchFamily="34" charset="0"/>
                <a:cs typeface="Calibri" panose="020F0502020204030204" pitchFamily="34" charset="0"/>
              </a:rPr>
              <a:t>»</a:t>
            </a:r>
          </a:p>
          <a:p>
            <a:r>
              <a:rPr lang="fr-FR" sz="1200" b="1" dirty="0" smtClean="0">
                <a:solidFill>
                  <a:srgbClr val="003366"/>
                </a:solidFill>
                <a:latin typeface="Calibri" panose="020F0502020204030204" pitchFamily="34" charset="0"/>
                <a:cs typeface="Calibri" panose="020F0502020204030204" pitchFamily="34" charset="0"/>
              </a:rPr>
              <a:t>4- Cliquer </a:t>
            </a:r>
            <a:r>
              <a:rPr lang="fr-FR" sz="1200" b="1" dirty="0">
                <a:solidFill>
                  <a:srgbClr val="003366"/>
                </a:solidFill>
                <a:latin typeface="Calibri" panose="020F0502020204030204" pitchFamily="34" charset="0"/>
                <a:cs typeface="Calibri" panose="020F0502020204030204" pitchFamily="34" charset="0"/>
              </a:rPr>
              <a:t>sur« </a:t>
            </a:r>
            <a:r>
              <a:rPr lang="fr-FR" sz="1200" b="1" dirty="0" smtClean="0">
                <a:solidFill>
                  <a:srgbClr val="2992A7"/>
                </a:solidFill>
                <a:latin typeface="Calibri" panose="020F0502020204030204" pitchFamily="34" charset="0"/>
                <a:cs typeface="Calibri" panose="020F0502020204030204" pitchFamily="34" charset="0"/>
              </a:rPr>
              <a:t>Arrêté</a:t>
            </a:r>
            <a:r>
              <a:rPr lang="fr-FR" sz="1200" b="1" dirty="0">
                <a:solidFill>
                  <a:srgbClr val="003366"/>
                </a:solidFill>
                <a:latin typeface="Calibri" panose="020F0502020204030204" pitchFamily="34" charset="0"/>
                <a:cs typeface="Calibri" panose="020F0502020204030204" pitchFamily="34" charset="0"/>
              </a:rPr>
              <a:t> »: </a:t>
            </a:r>
            <a:r>
              <a:rPr lang="fr-FR" sz="1200" dirty="0" smtClean="0">
                <a:solidFill>
                  <a:srgbClr val="003366"/>
                </a:solidFill>
                <a:latin typeface="Calibri" panose="020F0502020204030204" pitchFamily="34" charset="0"/>
                <a:cs typeface="Calibri" panose="020F0502020204030204" pitchFamily="34" charset="0"/>
              </a:rPr>
              <a:t>et Faire un choix selon la situation de l’agent </a:t>
            </a:r>
            <a:r>
              <a:rPr lang="fr-FR" sz="1200" dirty="0" smtClean="0">
                <a:solidFill>
                  <a:srgbClr val="00B050"/>
                </a:solidFill>
                <a:latin typeface="Calibri" panose="020F0502020204030204" pitchFamily="34" charset="0"/>
                <a:cs typeface="Calibri" panose="020F0502020204030204" pitchFamily="34" charset="0"/>
              </a:rPr>
              <a:t>(Recrutement stagiaire TC avec ou sans liste d’aptitude)</a:t>
            </a:r>
          </a:p>
          <a:p>
            <a:endParaRPr lang="fr-FR" sz="1400" dirty="0">
              <a:solidFill>
                <a:srgbClr val="003366"/>
              </a:solidFill>
              <a:latin typeface="Calibri" panose="020F0502020204030204" pitchFamily="34" charset="0"/>
              <a:cs typeface="Calibri" panose="020F0502020204030204" pitchFamily="34" charset="0"/>
            </a:endParaRPr>
          </a:p>
          <a:p>
            <a:r>
              <a:rPr lang="fr-FR" sz="1400" b="1" u="sng" dirty="0">
                <a:solidFill>
                  <a:srgbClr val="003366"/>
                </a:solidFill>
                <a:latin typeface="Calibri" panose="020F0502020204030204" pitchFamily="34" charset="0"/>
                <a:cs typeface="Calibri" panose="020F0502020204030204" pitchFamily="34" charset="0"/>
              </a:rPr>
              <a:t>P</a:t>
            </a:r>
            <a:r>
              <a:rPr lang="fr-FR" sz="1400" b="1" u="sng" dirty="0" smtClean="0">
                <a:solidFill>
                  <a:srgbClr val="003366"/>
                </a:solidFill>
                <a:latin typeface="Calibri" panose="020F0502020204030204" pitchFamily="34" charset="0"/>
                <a:cs typeface="Calibri" panose="020F0502020204030204" pitchFamily="34" charset="0"/>
              </a:rPr>
              <a:t>uis </a:t>
            </a:r>
            <a:r>
              <a:rPr lang="fr-FR" sz="1400" b="1" u="sng" dirty="0">
                <a:solidFill>
                  <a:srgbClr val="003366"/>
                </a:solidFill>
                <a:latin typeface="Calibri" panose="020F0502020204030204" pitchFamily="34" charset="0"/>
                <a:cs typeface="Calibri" panose="020F0502020204030204" pitchFamily="34" charset="0"/>
              </a:rPr>
              <a:t>dans l’année une reprise de carrière </a:t>
            </a:r>
            <a:r>
              <a:rPr lang="fr-FR" sz="1400" b="1" u="sng" dirty="0" smtClean="0">
                <a:solidFill>
                  <a:srgbClr val="003366"/>
                </a:solidFill>
                <a:latin typeface="Calibri" panose="020F0502020204030204" pitchFamily="34" charset="0"/>
                <a:cs typeface="Calibri" panose="020F0502020204030204" pitchFamily="34" charset="0"/>
              </a:rPr>
              <a:t>s’effectue:</a:t>
            </a:r>
          </a:p>
          <a:p>
            <a:endParaRPr lang="fr-FR" sz="1400" dirty="0" smtClean="0">
              <a:solidFill>
                <a:srgbClr val="003366"/>
              </a:solidFill>
              <a:latin typeface="Calibri" panose="020F0502020204030204" pitchFamily="34" charset="0"/>
              <a:cs typeface="Calibri" panose="020F0502020204030204" pitchFamily="34" charset="0"/>
            </a:endParaRPr>
          </a:p>
          <a:p>
            <a:pPr lvl="0"/>
            <a:r>
              <a:rPr lang="fr-FR" sz="1200" b="1" dirty="0" smtClean="0">
                <a:solidFill>
                  <a:srgbClr val="003366"/>
                </a:solidFill>
                <a:latin typeface="Calibri" panose="020F0502020204030204" pitchFamily="34" charset="0"/>
                <a:cs typeface="Calibri" panose="020F0502020204030204" pitchFamily="34" charset="0"/>
              </a:rPr>
              <a:t>1- Cliquer </a:t>
            </a:r>
            <a:r>
              <a:rPr lang="fr-FR" sz="1200" b="1" dirty="0">
                <a:solidFill>
                  <a:srgbClr val="003366"/>
                </a:solidFill>
                <a:latin typeface="Calibri" panose="020F0502020204030204" pitchFamily="34" charset="0"/>
                <a:cs typeface="Calibri" panose="020F0502020204030204" pitchFamily="34" charset="0"/>
              </a:rPr>
              <a:t>sur « </a:t>
            </a:r>
            <a:r>
              <a:rPr lang="fr-FR" sz="1200" b="1" dirty="0">
                <a:solidFill>
                  <a:srgbClr val="2992A7"/>
                </a:solidFill>
                <a:latin typeface="Calibri" panose="020F0502020204030204" pitchFamily="34" charset="0"/>
                <a:cs typeface="Calibri" panose="020F0502020204030204" pitchFamily="34" charset="0"/>
              </a:rPr>
              <a:t>Déroulement de carrière</a:t>
            </a:r>
            <a:r>
              <a:rPr lang="fr-FR" sz="1200" b="1" dirty="0">
                <a:solidFill>
                  <a:srgbClr val="003366"/>
                </a:solidFill>
                <a:latin typeface="Calibri" panose="020F0502020204030204" pitchFamily="34" charset="0"/>
                <a:cs typeface="Calibri" panose="020F0502020204030204" pitchFamily="34" charset="0"/>
              </a:rPr>
              <a:t> »: </a:t>
            </a:r>
            <a:r>
              <a:rPr lang="fr-FR" sz="1200" dirty="0">
                <a:solidFill>
                  <a:srgbClr val="003366"/>
                </a:solidFill>
                <a:latin typeface="Calibri" panose="020F0502020204030204" pitchFamily="34" charset="0"/>
                <a:cs typeface="Calibri" panose="020F0502020204030204" pitchFamily="34" charset="0"/>
              </a:rPr>
              <a:t>cliquer « </a:t>
            </a:r>
            <a:r>
              <a:rPr lang="fr-FR" sz="1200" dirty="0">
                <a:solidFill>
                  <a:srgbClr val="2992A7"/>
                </a:solidFill>
                <a:latin typeface="Calibri" panose="020F0502020204030204" pitchFamily="34" charset="0"/>
                <a:cs typeface="Calibri" panose="020F0502020204030204" pitchFamily="34" charset="0"/>
              </a:rPr>
              <a:t>services antérieurs</a:t>
            </a:r>
            <a:r>
              <a:rPr lang="fr-FR" sz="1200" dirty="0">
                <a:solidFill>
                  <a:srgbClr val="003366"/>
                </a:solidFill>
                <a:latin typeface="Calibri" panose="020F0502020204030204" pitchFamily="34" charset="0"/>
                <a:cs typeface="Calibri" panose="020F0502020204030204" pitchFamily="34" charset="0"/>
              </a:rPr>
              <a:t>»</a:t>
            </a:r>
          </a:p>
          <a:p>
            <a:pPr lvl="0"/>
            <a:r>
              <a:rPr lang="fr-FR" sz="1200" b="1" dirty="0">
                <a:solidFill>
                  <a:srgbClr val="003366"/>
                </a:solidFill>
                <a:latin typeface="Calibri" panose="020F0502020204030204" pitchFamily="34" charset="0"/>
                <a:cs typeface="Calibri" panose="020F0502020204030204" pitchFamily="34" charset="0"/>
              </a:rPr>
              <a:t>2</a:t>
            </a:r>
            <a:r>
              <a:rPr lang="fr-FR" sz="1200" b="1" dirty="0" smtClean="0">
                <a:solidFill>
                  <a:srgbClr val="003366"/>
                </a:solidFill>
                <a:latin typeface="Calibri" panose="020F0502020204030204" pitchFamily="34" charset="0"/>
                <a:cs typeface="Calibri" panose="020F0502020204030204" pitchFamily="34" charset="0"/>
              </a:rPr>
              <a:t>- </a:t>
            </a:r>
            <a:r>
              <a:rPr lang="fr-FR" sz="1200" dirty="0" smtClean="0">
                <a:solidFill>
                  <a:srgbClr val="003366"/>
                </a:solidFill>
                <a:latin typeface="Calibri" panose="020F0502020204030204" pitchFamily="34" charset="0"/>
                <a:cs typeface="Calibri" panose="020F0502020204030204" pitchFamily="34" charset="0"/>
              </a:rPr>
              <a:t>Compléter </a:t>
            </a:r>
            <a:r>
              <a:rPr lang="fr-FR" sz="1200" dirty="0">
                <a:solidFill>
                  <a:srgbClr val="003366"/>
                </a:solidFill>
                <a:latin typeface="Calibri" panose="020F0502020204030204" pitchFamily="34" charset="0"/>
                <a:cs typeface="Calibri" panose="020F0502020204030204" pitchFamily="34" charset="0"/>
              </a:rPr>
              <a:t>Date de nomination stagiaire, choix de la catégorie hiérarchique, grade</a:t>
            </a:r>
          </a:p>
          <a:p>
            <a:pPr lvl="0"/>
            <a:r>
              <a:rPr lang="fr-FR" sz="1200" b="1" dirty="0">
                <a:solidFill>
                  <a:srgbClr val="003366"/>
                </a:solidFill>
                <a:latin typeface="Calibri" panose="020F0502020204030204" pitchFamily="34" charset="0"/>
                <a:cs typeface="Calibri" panose="020F0502020204030204" pitchFamily="34" charset="0"/>
              </a:rPr>
              <a:t>3</a:t>
            </a:r>
            <a:r>
              <a:rPr lang="fr-FR" sz="1200" b="1" dirty="0" smtClean="0">
                <a:solidFill>
                  <a:srgbClr val="003366"/>
                </a:solidFill>
                <a:latin typeface="Calibri" panose="020F0502020204030204" pitchFamily="34" charset="0"/>
                <a:cs typeface="Calibri" panose="020F0502020204030204" pitchFamily="34" charset="0"/>
              </a:rPr>
              <a:t>-</a:t>
            </a:r>
            <a:r>
              <a:rPr lang="fr-FR" sz="1200" dirty="0" smtClean="0">
                <a:solidFill>
                  <a:srgbClr val="003366"/>
                </a:solidFill>
                <a:latin typeface="Calibri" panose="020F0502020204030204" pitchFamily="34" charset="0"/>
                <a:cs typeface="Calibri" panose="020F0502020204030204" pitchFamily="34" charset="0"/>
              </a:rPr>
              <a:t> Sélection </a:t>
            </a:r>
            <a:r>
              <a:rPr lang="fr-FR" sz="1200" dirty="0">
                <a:solidFill>
                  <a:srgbClr val="003366"/>
                </a:solidFill>
                <a:latin typeface="Calibri" panose="020F0502020204030204" pitchFamily="34" charset="0"/>
                <a:cs typeface="Calibri" panose="020F0502020204030204" pitchFamily="34" charset="0"/>
              </a:rPr>
              <a:t>du type de service (public ou privé), Ajouter une période, compléter les données (</a:t>
            </a:r>
            <a:r>
              <a:rPr lang="fr-FR" sz="1200" dirty="0" smtClean="0">
                <a:solidFill>
                  <a:srgbClr val="003366"/>
                </a:solidFill>
                <a:latin typeface="Calibri" panose="020F0502020204030204" pitchFamily="34" charset="0"/>
                <a:cs typeface="Calibri" panose="020F0502020204030204" pitchFamily="34" charset="0"/>
              </a:rPr>
              <a:t>début et </a:t>
            </a:r>
            <a:r>
              <a:rPr lang="fr-FR" sz="1200" dirty="0">
                <a:solidFill>
                  <a:srgbClr val="003366"/>
                </a:solidFill>
                <a:latin typeface="Calibri" panose="020F0502020204030204" pitchFamily="34" charset="0"/>
                <a:cs typeface="Calibri" panose="020F0502020204030204" pitchFamily="34" charset="0"/>
              </a:rPr>
              <a:t>fin du contrat et nom de l’employeur), « coefficient 1 = temps complet comme un ETP), </a:t>
            </a:r>
            <a:r>
              <a:rPr lang="fr-FR" sz="1200" b="1" dirty="0">
                <a:solidFill>
                  <a:srgbClr val="FF0000"/>
                </a:solidFill>
                <a:latin typeface="Calibri" panose="020F0502020204030204" pitchFamily="34" charset="0"/>
                <a:cs typeface="Calibri" panose="020F0502020204030204" pitchFamily="34" charset="0"/>
              </a:rPr>
              <a:t>le calcul s’effectue automatiquement après validation</a:t>
            </a:r>
            <a:r>
              <a:rPr lang="fr-FR" sz="1200" b="1" dirty="0" smtClean="0">
                <a:solidFill>
                  <a:srgbClr val="FF0000"/>
                </a:solidFill>
                <a:latin typeface="Calibri" panose="020F0502020204030204" pitchFamily="34" charset="0"/>
                <a:cs typeface="Calibri" panose="020F0502020204030204" pitchFamily="34" charset="0"/>
              </a:rPr>
              <a:t>.</a:t>
            </a:r>
          </a:p>
          <a:p>
            <a:pPr lvl="0"/>
            <a:endParaRPr lang="fr-FR" sz="1200" dirty="0">
              <a:solidFill>
                <a:srgbClr val="FF0000"/>
              </a:solidFill>
              <a:latin typeface="Calibri" panose="020F0502020204030204" pitchFamily="34" charset="0"/>
              <a:cs typeface="Calibri" panose="020F0502020204030204" pitchFamily="34" charset="0"/>
            </a:endParaRPr>
          </a:p>
          <a:p>
            <a:pPr lvl="0">
              <a:buFont typeface="Wingdings" panose="05000000000000000000" pitchFamily="2" charset="2"/>
              <a:buChar char="Ø"/>
            </a:pPr>
            <a:r>
              <a:rPr lang="fr-FR" sz="1200" b="1" dirty="0">
                <a:solidFill>
                  <a:srgbClr val="FF0000"/>
                </a:solidFill>
                <a:latin typeface="Calibri" panose="020F0502020204030204" pitchFamily="34" charset="0"/>
                <a:cs typeface="Calibri" panose="020F0502020204030204" pitchFamily="34" charset="0"/>
              </a:rPr>
              <a:t>Si l’agent a</a:t>
            </a:r>
            <a:r>
              <a:rPr lang="fr-FR" sz="1200" b="1" dirty="0" smtClean="0">
                <a:solidFill>
                  <a:srgbClr val="FF0000"/>
                </a:solidFill>
                <a:latin typeface="Calibri" panose="020F0502020204030204" pitchFamily="34" charset="0"/>
                <a:cs typeface="Calibri" panose="020F0502020204030204" pitchFamily="34" charset="0"/>
              </a:rPr>
              <a:t> effectué </a:t>
            </a:r>
            <a:r>
              <a:rPr lang="fr-FR" sz="1200" b="1" dirty="0">
                <a:solidFill>
                  <a:srgbClr val="FF0000"/>
                </a:solidFill>
                <a:latin typeface="Calibri" panose="020F0502020204030204" pitchFamily="34" charset="0"/>
                <a:cs typeface="Calibri" panose="020F0502020204030204" pitchFamily="34" charset="0"/>
              </a:rPr>
              <a:t>un travail à temps non complet:</a:t>
            </a:r>
          </a:p>
          <a:p>
            <a:pPr lvl="0"/>
            <a:r>
              <a:rPr lang="fr-FR" sz="1200" b="1" dirty="0">
                <a:solidFill>
                  <a:srgbClr val="00B050"/>
                </a:solidFill>
                <a:latin typeface="Calibri" panose="020F0502020204030204" pitchFamily="34" charset="0"/>
                <a:cs typeface="Calibri" panose="020F0502020204030204" pitchFamily="34" charset="0"/>
              </a:rPr>
              <a:t>Exemple: 5 heures hebdomadaire en 1993 durée légale de travail 39h </a:t>
            </a:r>
          </a:p>
          <a:p>
            <a:pPr lvl="0"/>
            <a:r>
              <a:rPr lang="fr-FR" sz="1200" b="1" dirty="0">
                <a:solidFill>
                  <a:srgbClr val="00B050"/>
                </a:solidFill>
                <a:latin typeface="Calibri" panose="020F0502020204030204" pitchFamily="34" charset="0"/>
                <a:cs typeface="Calibri" panose="020F0502020204030204" pitchFamily="34" charset="0"/>
              </a:rPr>
              <a:t>5/39= </a:t>
            </a:r>
            <a:r>
              <a:rPr lang="fr-FR" sz="1200" b="1" dirty="0" smtClean="0">
                <a:solidFill>
                  <a:srgbClr val="00B050"/>
                </a:solidFill>
                <a:latin typeface="Calibri" panose="020F0502020204030204" pitchFamily="34" charset="0"/>
                <a:cs typeface="Calibri" panose="020F0502020204030204" pitchFamily="34" charset="0"/>
              </a:rPr>
              <a:t>0,128	 </a:t>
            </a:r>
            <a:r>
              <a:rPr lang="fr-FR" sz="1200" b="1" dirty="0">
                <a:solidFill>
                  <a:srgbClr val="FF0000"/>
                </a:solidFill>
                <a:latin typeface="Calibri" panose="020F0502020204030204" pitchFamily="34" charset="0"/>
                <a:cs typeface="Calibri" panose="020F0502020204030204" pitchFamily="34" charset="0"/>
              </a:rPr>
              <a:t>(il faut compléter avec </a:t>
            </a:r>
            <a:r>
              <a:rPr lang="fr-FR" sz="1200" b="1" u="sng" dirty="0">
                <a:solidFill>
                  <a:srgbClr val="FF0000"/>
                </a:solidFill>
                <a:latin typeface="Calibri" panose="020F0502020204030204" pitchFamily="34" charset="0"/>
                <a:cs typeface="Calibri" panose="020F0502020204030204" pitchFamily="34" charset="0"/>
              </a:rPr>
              <a:t>une virgule </a:t>
            </a:r>
            <a:r>
              <a:rPr lang="fr-FR" sz="1200" b="1" dirty="0">
                <a:solidFill>
                  <a:srgbClr val="FF0000"/>
                </a:solidFill>
                <a:latin typeface="Calibri" panose="020F0502020204030204" pitchFamily="34" charset="0"/>
                <a:cs typeface="Calibri" panose="020F0502020204030204" pitchFamily="34" charset="0"/>
              </a:rPr>
              <a:t>et non un </a:t>
            </a:r>
            <a:r>
              <a:rPr lang="fr-FR" sz="1200" b="1" dirty="0" smtClean="0">
                <a:solidFill>
                  <a:srgbClr val="FF0000"/>
                </a:solidFill>
                <a:latin typeface="Calibri" panose="020F0502020204030204" pitchFamily="34" charset="0"/>
                <a:cs typeface="Calibri" panose="020F0502020204030204" pitchFamily="34" charset="0"/>
              </a:rPr>
              <a:t>point)</a:t>
            </a:r>
            <a:endParaRPr lang="fr-FR" sz="1200" b="1" dirty="0">
              <a:solidFill>
                <a:srgbClr val="FF0000"/>
              </a:solidFill>
              <a:latin typeface="Calibri" panose="020F0502020204030204" pitchFamily="34" charset="0"/>
              <a:cs typeface="Calibri" panose="020F0502020204030204" pitchFamily="34" charset="0"/>
            </a:endParaRPr>
          </a:p>
          <a:p>
            <a:endParaRPr lang="fr-FR" sz="1400" dirty="0">
              <a:solidFill>
                <a:srgbClr val="003366"/>
              </a:solidFill>
            </a:endParaRPr>
          </a:p>
          <a:p>
            <a:pPr lvl="0">
              <a:buFont typeface="Wingdings" panose="05000000000000000000" pitchFamily="2" charset="2"/>
              <a:buChar char="Ø"/>
            </a:pPr>
            <a:endParaRPr lang="fr-FR" sz="1400" dirty="0">
              <a:solidFill>
                <a:srgbClr val="003366"/>
              </a:solidFill>
            </a:endParaRPr>
          </a:p>
          <a:p>
            <a:pPr marL="285750" indent="-285750">
              <a:buFont typeface="Wingdings" panose="05000000000000000000" pitchFamily="2" charset="2"/>
              <a:buChar char="Ø"/>
            </a:pPr>
            <a:endParaRPr lang="fr-FR" sz="1400" dirty="0" smtClean="0">
              <a:solidFill>
                <a:srgbClr val="003366"/>
              </a:solidFill>
            </a:endParaRPr>
          </a:p>
          <a:p>
            <a:pPr marL="285750" indent="-285750">
              <a:buFont typeface="Wingdings" panose="05000000000000000000" pitchFamily="2" charset="2"/>
              <a:buChar char="Ø"/>
            </a:pPr>
            <a:endParaRPr lang="fr-FR" sz="1400" dirty="0">
              <a:solidFill>
                <a:srgbClr val="003366"/>
              </a:solidFill>
            </a:endParaRPr>
          </a:p>
          <a:p>
            <a:pPr marL="285750" indent="-285750">
              <a:buFont typeface="Wingdings" panose="05000000000000000000" pitchFamily="2" charset="2"/>
              <a:buChar char="Ø"/>
            </a:pPr>
            <a:endParaRPr lang="fr-FR" sz="1400" dirty="0" smtClean="0">
              <a:solidFill>
                <a:srgbClr val="003366"/>
              </a:solidFill>
            </a:endParaRPr>
          </a:p>
          <a:p>
            <a:pPr marL="285750" indent="-285750">
              <a:buFont typeface="Wingdings" panose="05000000000000000000" pitchFamily="2" charset="2"/>
              <a:buChar char="Ø"/>
            </a:pPr>
            <a:endParaRPr lang="fr-FR" sz="1400" dirty="0">
              <a:solidFill>
                <a:srgbClr val="003366"/>
              </a:solidFill>
            </a:endParaRPr>
          </a:p>
          <a:p>
            <a:pPr marL="285750" indent="-285750">
              <a:buFont typeface="Wingdings" panose="05000000000000000000" pitchFamily="2" charset="2"/>
              <a:buChar char="Ø"/>
            </a:pPr>
            <a:endParaRPr lang="fr-FR" dirty="0" smtClean="0">
              <a:solidFill>
                <a:srgbClr val="003366"/>
              </a:solidFill>
            </a:endParaRPr>
          </a:p>
          <a:p>
            <a:pPr marL="285750" indent="-285750">
              <a:buFont typeface="Wingdings" panose="05000000000000000000" pitchFamily="2" charset="2"/>
              <a:buChar char="Ø"/>
            </a:pPr>
            <a:endParaRPr lang="fr-FR" dirty="0">
              <a:solidFill>
                <a:srgbClr val="003366"/>
              </a:solidFill>
            </a:endParaRPr>
          </a:p>
          <a:p>
            <a:pPr marL="285750" indent="-285750">
              <a:buFont typeface="Wingdings" panose="05000000000000000000" pitchFamily="2" charset="2"/>
              <a:buChar char="Ø"/>
            </a:pPr>
            <a:endParaRPr lang="fr-FR" dirty="0" smtClean="0">
              <a:solidFill>
                <a:srgbClr val="003366"/>
              </a:solidFill>
            </a:endParaRPr>
          </a:p>
          <a:p>
            <a:pPr marL="285750" indent="-285750">
              <a:buFont typeface="Wingdings" panose="05000000000000000000" pitchFamily="2" charset="2"/>
              <a:buChar char="Ø"/>
            </a:pPr>
            <a:endParaRPr lang="fr-FR" dirty="0">
              <a:solidFill>
                <a:srgbClr val="003366"/>
              </a:solidFill>
            </a:endParaRPr>
          </a:p>
          <a:p>
            <a:pPr marL="285750" indent="-285750">
              <a:buFont typeface="Wingdings" panose="05000000000000000000" pitchFamily="2" charset="2"/>
              <a:buChar char="Ø"/>
            </a:pPr>
            <a:endParaRPr lang="fr-FR" dirty="0">
              <a:solidFill>
                <a:srgbClr val="003366"/>
              </a:solidFill>
            </a:endParaRP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04448" y="2355145"/>
            <a:ext cx="360040" cy="360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ZoneTexte 7"/>
          <p:cNvSpPr txBox="1"/>
          <p:nvPr/>
        </p:nvSpPr>
        <p:spPr>
          <a:xfrm>
            <a:off x="5292080" y="2715185"/>
            <a:ext cx="3744416" cy="430887"/>
          </a:xfrm>
          <a:prstGeom prst="rect">
            <a:avLst/>
          </a:prstGeom>
          <a:noFill/>
        </p:spPr>
        <p:txBody>
          <a:bodyPr wrap="square" rtlCol="0">
            <a:spAutoFit/>
          </a:bodyPr>
          <a:lstStyle/>
          <a:p>
            <a:pPr algn="ctr"/>
            <a:r>
              <a:rPr lang="fr-FR" sz="1050" b="1" dirty="0" smtClean="0">
                <a:solidFill>
                  <a:srgbClr val="FF0000"/>
                </a:solidFill>
              </a:rPr>
              <a:t>Il faut séparer les années 2001 et 2002 car changement de durée légale de travail (39h à 35h)</a:t>
            </a:r>
            <a:endParaRPr lang="fr-FR" sz="1050" b="1" dirty="0">
              <a:solidFill>
                <a:srgbClr val="FF0000"/>
              </a:solidFill>
            </a:endParaRPr>
          </a:p>
        </p:txBody>
      </p:sp>
    </p:spTree>
    <p:extLst>
      <p:ext uri="{BB962C8B-B14F-4D97-AF65-F5344CB8AC3E}">
        <p14:creationId xmlns:p14="http://schemas.microsoft.com/office/powerpoint/2010/main" val="3315067999"/>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23478"/>
            <a:ext cx="8003232" cy="857250"/>
          </a:xfrm>
        </p:spPr>
        <p:txBody>
          <a:bodyPr/>
          <a:lstStyle/>
          <a:p>
            <a:r>
              <a:rPr lang="fr-FR" dirty="0"/>
              <a:t>La carrière des </a:t>
            </a:r>
            <a:r>
              <a:rPr lang="fr-FR" dirty="0" smtClean="0"/>
              <a:t>agents</a:t>
            </a:r>
            <a:endParaRPr lang="fr-FR" dirty="0"/>
          </a:p>
        </p:txBody>
      </p:sp>
      <p:sp>
        <p:nvSpPr>
          <p:cNvPr id="4" name="Espace réservé du numéro de diapositive 3"/>
          <p:cNvSpPr>
            <a:spLocks noGrp="1"/>
          </p:cNvSpPr>
          <p:nvPr>
            <p:ph type="sldNum" sz="quarter" idx="12"/>
          </p:nvPr>
        </p:nvSpPr>
        <p:spPr/>
        <p:txBody>
          <a:bodyPr/>
          <a:lstStyle/>
          <a:p>
            <a:fld id="{5999CC54-8E6F-43D2-8E6E-7ACA213BAB4B}" type="slidenum">
              <a:rPr lang="fr-FR" smtClean="0"/>
              <a:pPr/>
              <a:t>12</a:t>
            </a:fld>
            <a:endParaRPr lang="fr-FR" dirty="0"/>
          </a:p>
        </p:txBody>
      </p:sp>
      <p:sp>
        <p:nvSpPr>
          <p:cNvPr id="7" name="Rectangle 6"/>
          <p:cNvSpPr/>
          <p:nvPr/>
        </p:nvSpPr>
        <p:spPr>
          <a:xfrm>
            <a:off x="395536" y="1279089"/>
            <a:ext cx="8280920" cy="4154984"/>
          </a:xfrm>
          <a:prstGeom prst="rect">
            <a:avLst/>
          </a:prstGeom>
        </p:spPr>
        <p:txBody>
          <a:bodyPr wrap="square">
            <a:spAutoFit/>
          </a:bodyPr>
          <a:lstStyle/>
          <a:p>
            <a:pPr lvl="0"/>
            <a:r>
              <a:rPr lang="fr-FR" sz="1200" b="1" dirty="0">
                <a:solidFill>
                  <a:srgbClr val="003366"/>
                </a:solidFill>
                <a:latin typeface="Calibri" panose="020F0502020204030204" pitchFamily="34" charset="0"/>
                <a:cs typeface="Calibri" panose="020F0502020204030204" pitchFamily="34" charset="0"/>
              </a:rPr>
              <a:t>5- </a:t>
            </a:r>
            <a:r>
              <a:rPr lang="fr-FR" sz="1200" b="1" dirty="0" smtClean="0">
                <a:solidFill>
                  <a:srgbClr val="003366"/>
                </a:solidFill>
                <a:latin typeface="Calibri" panose="020F0502020204030204" pitchFamily="34" charset="0"/>
                <a:cs typeface="Calibri" panose="020F0502020204030204" pitchFamily="34" charset="0"/>
              </a:rPr>
              <a:t>Dans récapitulatif :</a:t>
            </a:r>
          </a:p>
          <a:p>
            <a:pPr lvl="0"/>
            <a:endParaRPr lang="fr-FR" sz="1200" dirty="0" smtClean="0">
              <a:solidFill>
                <a:srgbClr val="003366"/>
              </a:solidFill>
              <a:latin typeface="Calibri" panose="020F0502020204030204" pitchFamily="34" charset="0"/>
              <a:cs typeface="Calibri" panose="020F0502020204030204" pitchFamily="34" charset="0"/>
            </a:endParaRPr>
          </a:p>
          <a:p>
            <a:pPr lvl="0"/>
            <a:r>
              <a:rPr lang="fr-FR" sz="1200" b="1" dirty="0" smtClean="0">
                <a:solidFill>
                  <a:srgbClr val="003366"/>
                </a:solidFill>
                <a:latin typeface="Calibri" panose="020F0502020204030204" pitchFamily="34" charset="0"/>
                <a:cs typeface="Calibri" panose="020F0502020204030204" pitchFamily="34" charset="0"/>
              </a:rPr>
              <a:t>a-</a:t>
            </a:r>
            <a:r>
              <a:rPr lang="fr-FR" sz="1200" dirty="0" smtClean="0">
                <a:solidFill>
                  <a:srgbClr val="003366"/>
                </a:solidFill>
                <a:latin typeface="Calibri" panose="020F0502020204030204" pitchFamily="34" charset="0"/>
                <a:cs typeface="Calibri" panose="020F0502020204030204" pitchFamily="34" charset="0"/>
              </a:rPr>
              <a:t> En fonction des services le plus avantageux pour l’agent, sélectionner le numéro du choix:</a:t>
            </a:r>
          </a:p>
          <a:p>
            <a:pPr lvl="0"/>
            <a:endParaRPr lang="fr-FR" sz="1200" dirty="0" smtClean="0">
              <a:solidFill>
                <a:srgbClr val="003366"/>
              </a:solidFill>
              <a:latin typeface="Calibri" panose="020F0502020204030204" pitchFamily="34" charset="0"/>
              <a:cs typeface="Calibri" panose="020F0502020204030204" pitchFamily="34" charset="0"/>
            </a:endParaRPr>
          </a:p>
          <a:p>
            <a:r>
              <a:rPr lang="fr-FR" sz="1200" b="1" dirty="0">
                <a:solidFill>
                  <a:srgbClr val="003366"/>
                </a:solidFill>
                <a:latin typeface="Calibri" panose="020F0502020204030204" pitchFamily="34" charset="0"/>
                <a:cs typeface="Calibri" panose="020F0502020204030204" pitchFamily="34" charset="0"/>
              </a:rPr>
              <a:t> </a:t>
            </a:r>
            <a:r>
              <a:rPr lang="fr-FR" sz="1200" b="1" dirty="0" smtClean="0">
                <a:solidFill>
                  <a:srgbClr val="003366"/>
                </a:solidFill>
                <a:latin typeface="Calibri" panose="020F0502020204030204" pitchFamily="34" charset="0"/>
                <a:cs typeface="Calibri" panose="020F0502020204030204" pitchFamily="34" charset="0"/>
              </a:rPr>
              <a:t>	- 1  pour services </a:t>
            </a:r>
            <a:r>
              <a:rPr lang="fr-FR" sz="1200" b="1" dirty="0">
                <a:solidFill>
                  <a:srgbClr val="003366"/>
                </a:solidFill>
                <a:latin typeface="Calibri" panose="020F0502020204030204" pitchFamily="34" charset="0"/>
                <a:cs typeface="Calibri" panose="020F0502020204030204" pitchFamily="34" charset="0"/>
              </a:rPr>
              <a:t>publics		</a:t>
            </a:r>
            <a:r>
              <a:rPr lang="fr-FR" sz="1200" b="1" dirty="0" smtClean="0">
                <a:solidFill>
                  <a:srgbClr val="003366"/>
                </a:solidFill>
                <a:latin typeface="Calibri" panose="020F0502020204030204" pitchFamily="34" charset="0"/>
                <a:cs typeface="Calibri" panose="020F0502020204030204" pitchFamily="34" charset="0"/>
              </a:rPr>
              <a:t>- 2 </a:t>
            </a:r>
            <a:r>
              <a:rPr lang="fr-FR" sz="1200" b="1" dirty="0">
                <a:solidFill>
                  <a:srgbClr val="003366"/>
                </a:solidFill>
                <a:latin typeface="Calibri" panose="020F0502020204030204" pitchFamily="34" charset="0"/>
                <a:cs typeface="Calibri" panose="020F0502020204030204" pitchFamily="34" charset="0"/>
              </a:rPr>
              <a:t>pour services privés</a:t>
            </a:r>
          </a:p>
          <a:p>
            <a:pPr lvl="0"/>
            <a:endParaRPr lang="fr-FR" sz="1200" b="1" dirty="0" smtClean="0">
              <a:solidFill>
                <a:srgbClr val="003366"/>
              </a:solidFill>
              <a:latin typeface="Calibri" panose="020F0502020204030204" pitchFamily="34" charset="0"/>
              <a:cs typeface="Calibri" panose="020F0502020204030204" pitchFamily="34" charset="0"/>
            </a:endParaRPr>
          </a:p>
          <a:p>
            <a:r>
              <a:rPr lang="fr-FR" sz="1200" b="1" dirty="0" smtClean="0">
                <a:solidFill>
                  <a:srgbClr val="003366"/>
                </a:solidFill>
                <a:latin typeface="Calibri" panose="020F0502020204030204" pitchFamily="34" charset="0"/>
                <a:cs typeface="Calibri" panose="020F0502020204030204" pitchFamily="34" charset="0"/>
              </a:rPr>
              <a:t>b-</a:t>
            </a:r>
            <a:r>
              <a:rPr lang="fr-FR" sz="1200" dirty="0" smtClean="0">
                <a:solidFill>
                  <a:srgbClr val="003366"/>
                </a:solidFill>
                <a:latin typeface="Calibri" panose="020F0502020204030204" pitchFamily="34" charset="0"/>
                <a:cs typeface="Calibri" panose="020F0502020204030204" pitchFamily="34" charset="0"/>
              </a:rPr>
              <a:t> Puis cliquer sur « </a:t>
            </a:r>
            <a:r>
              <a:rPr lang="fr-FR" sz="1200" b="1" dirty="0">
                <a:solidFill>
                  <a:srgbClr val="2992A7"/>
                </a:solidFill>
                <a:latin typeface="Calibri" panose="020F0502020204030204" pitchFamily="34" charset="0"/>
                <a:cs typeface="Calibri" panose="020F0502020204030204" pitchFamily="34" charset="0"/>
              </a:rPr>
              <a:t>calcul de l’échelon et du reliquat</a:t>
            </a:r>
            <a:r>
              <a:rPr lang="fr-FR" sz="1200" dirty="0" smtClean="0">
                <a:solidFill>
                  <a:srgbClr val="003366"/>
                </a:solidFill>
                <a:latin typeface="Calibri" panose="020F0502020204030204" pitchFamily="34" charset="0"/>
                <a:cs typeface="Calibri" panose="020F0502020204030204" pitchFamily="34" charset="0"/>
              </a:rPr>
              <a:t> », choix de l’arrêté « </a:t>
            </a:r>
            <a:r>
              <a:rPr lang="fr-FR" sz="1200" b="1" dirty="0" smtClean="0">
                <a:solidFill>
                  <a:srgbClr val="2992A7"/>
                </a:solidFill>
                <a:latin typeface="Calibri" panose="020F0502020204030204" pitchFamily="34" charset="0"/>
                <a:cs typeface="Calibri" panose="020F0502020204030204" pitchFamily="34" charset="0"/>
              </a:rPr>
              <a:t>classement</a:t>
            </a:r>
            <a:r>
              <a:rPr lang="fr-FR" sz="1200" dirty="0" smtClean="0">
                <a:solidFill>
                  <a:srgbClr val="003366"/>
                </a:solidFill>
                <a:latin typeface="Calibri" panose="020F0502020204030204" pitchFamily="34" charset="0"/>
                <a:cs typeface="Calibri" panose="020F0502020204030204" pitchFamily="34" charset="0"/>
              </a:rPr>
              <a:t> </a:t>
            </a:r>
            <a:r>
              <a:rPr lang="fr-FR" sz="1200" b="1" dirty="0">
                <a:solidFill>
                  <a:srgbClr val="2992A7"/>
                </a:solidFill>
                <a:latin typeface="Calibri" panose="020F0502020204030204" pitchFamily="34" charset="0"/>
                <a:cs typeface="Calibri" panose="020F0502020204030204" pitchFamily="34" charset="0"/>
              </a:rPr>
              <a:t>suite reprise services </a:t>
            </a:r>
            <a:r>
              <a:rPr lang="fr-FR" sz="1200" b="1" dirty="0" smtClean="0">
                <a:solidFill>
                  <a:srgbClr val="2992A7"/>
                </a:solidFill>
                <a:latin typeface="Calibri" panose="020F0502020204030204" pitchFamily="34" charset="0"/>
                <a:cs typeface="Calibri" panose="020F0502020204030204" pitchFamily="34" charset="0"/>
              </a:rPr>
              <a:t>antérieurs </a:t>
            </a:r>
            <a:r>
              <a:rPr lang="fr-FR" sz="1200" dirty="0">
                <a:solidFill>
                  <a:srgbClr val="003366"/>
                </a:solidFill>
                <a:latin typeface="Calibri" panose="020F0502020204030204" pitchFamily="34" charset="0"/>
                <a:cs typeface="Calibri" panose="020F0502020204030204" pitchFamily="34" charset="0"/>
              </a:rPr>
              <a:t>»</a:t>
            </a:r>
          </a:p>
          <a:p>
            <a:endParaRPr lang="fr-FR" sz="1200" b="1" dirty="0">
              <a:solidFill>
                <a:srgbClr val="2992A7"/>
              </a:solidFill>
              <a:latin typeface="Calibri" panose="020F0502020204030204" pitchFamily="34" charset="0"/>
              <a:cs typeface="Calibri" panose="020F0502020204030204" pitchFamily="34" charset="0"/>
            </a:endParaRPr>
          </a:p>
          <a:p>
            <a:pPr lvl="0"/>
            <a:r>
              <a:rPr lang="fr-FR" sz="1200" dirty="0" smtClean="0">
                <a:solidFill>
                  <a:srgbClr val="003366"/>
                </a:solidFill>
                <a:latin typeface="Calibri" panose="020F0502020204030204" pitchFamily="34" charset="0"/>
                <a:cs typeface="Calibri" panose="020F0502020204030204" pitchFamily="34" charset="0"/>
              </a:rPr>
              <a:t>Puis  valider le choix et imprimer l’état récapitulatif </a:t>
            </a:r>
          </a:p>
          <a:p>
            <a:pPr lvl="0"/>
            <a:endParaRPr lang="fr-FR" sz="1200" dirty="0" smtClean="0">
              <a:solidFill>
                <a:srgbClr val="003366"/>
              </a:solidFill>
              <a:latin typeface="Calibri" panose="020F0502020204030204" pitchFamily="34" charset="0"/>
              <a:cs typeface="Calibri" panose="020F0502020204030204" pitchFamily="34" charset="0"/>
            </a:endParaRPr>
          </a:p>
          <a:p>
            <a:pPr lvl="0"/>
            <a:r>
              <a:rPr lang="fr-FR" sz="1200" b="1" dirty="0" smtClean="0">
                <a:solidFill>
                  <a:srgbClr val="003366"/>
                </a:solidFill>
                <a:latin typeface="Calibri" panose="020F0502020204030204" pitchFamily="34" charset="0"/>
                <a:cs typeface="Calibri" panose="020F0502020204030204" pitchFamily="34" charset="0"/>
              </a:rPr>
              <a:t>c-</a:t>
            </a:r>
            <a:r>
              <a:rPr lang="fr-FR" sz="1200" dirty="0" smtClean="0">
                <a:solidFill>
                  <a:srgbClr val="003366"/>
                </a:solidFill>
                <a:latin typeface="Calibri" panose="020F0502020204030204" pitchFamily="34" charset="0"/>
                <a:cs typeface="Calibri" panose="020F0502020204030204" pitchFamily="34" charset="0"/>
              </a:rPr>
              <a:t> Puis « </a:t>
            </a:r>
            <a:r>
              <a:rPr lang="fr-FR" sz="1200" b="1" dirty="0">
                <a:solidFill>
                  <a:srgbClr val="2992A7"/>
                </a:solidFill>
                <a:latin typeface="Calibri" panose="020F0502020204030204" pitchFamily="34" charset="0"/>
                <a:cs typeface="Calibri" panose="020F0502020204030204" pitchFamily="34" charset="0"/>
              </a:rPr>
              <a:t>valider le choix imprimer l’état récapitulatif et créer l’arrêté de classement indiciaire</a:t>
            </a:r>
            <a:r>
              <a:rPr lang="fr-FR" sz="1200" dirty="0" smtClean="0">
                <a:solidFill>
                  <a:srgbClr val="003366"/>
                </a:solidFill>
                <a:latin typeface="Calibri" panose="020F0502020204030204" pitchFamily="34" charset="0"/>
                <a:cs typeface="Calibri" panose="020F0502020204030204" pitchFamily="34" charset="0"/>
              </a:rPr>
              <a:t> »</a:t>
            </a:r>
          </a:p>
          <a:p>
            <a:pPr lvl="0"/>
            <a:endParaRPr lang="fr-FR" sz="1200" dirty="0">
              <a:solidFill>
                <a:srgbClr val="003366"/>
              </a:solidFill>
              <a:latin typeface="Calibri" panose="020F0502020204030204" pitchFamily="34" charset="0"/>
              <a:cs typeface="Calibri" panose="020F0502020204030204" pitchFamily="34" charset="0"/>
            </a:endParaRPr>
          </a:p>
          <a:p>
            <a:pPr indent="-285750">
              <a:buFont typeface="Wingdings" panose="05000000000000000000" pitchFamily="2" charset="2"/>
              <a:buChar char="Ø"/>
            </a:pPr>
            <a:r>
              <a:rPr lang="fr-FR" sz="1200" b="1" dirty="0">
                <a:solidFill>
                  <a:srgbClr val="003366"/>
                </a:solidFill>
                <a:latin typeface="Calibri" panose="020F0502020204030204" pitchFamily="34" charset="0"/>
                <a:cs typeface="Calibri" panose="020F0502020204030204" pitchFamily="34" charset="0"/>
              </a:rPr>
              <a:t>L’arrêté est généré automatiquement dans AGIRHE</a:t>
            </a:r>
          </a:p>
          <a:p>
            <a:pPr marL="285750" indent="-285750">
              <a:buFont typeface="Wingdings" panose="05000000000000000000" pitchFamily="2" charset="2"/>
              <a:buChar char="Ø"/>
            </a:pPr>
            <a:endParaRPr lang="fr-FR" dirty="0">
              <a:solidFill>
                <a:srgbClr val="003366"/>
              </a:solidFill>
            </a:endParaRPr>
          </a:p>
          <a:p>
            <a:pPr marL="285750" indent="-285750">
              <a:buFont typeface="Wingdings" panose="05000000000000000000" pitchFamily="2" charset="2"/>
              <a:buChar char="Ø"/>
            </a:pPr>
            <a:endParaRPr lang="fr-FR" dirty="0" smtClean="0">
              <a:solidFill>
                <a:srgbClr val="003366"/>
              </a:solidFill>
            </a:endParaRPr>
          </a:p>
          <a:p>
            <a:pPr marL="285750" indent="-285750">
              <a:buFont typeface="Wingdings" panose="05000000000000000000" pitchFamily="2" charset="2"/>
              <a:buChar char="Ø"/>
            </a:pPr>
            <a:endParaRPr lang="fr-FR" dirty="0">
              <a:solidFill>
                <a:srgbClr val="003366"/>
              </a:solidFill>
            </a:endParaRPr>
          </a:p>
          <a:p>
            <a:pPr marL="285750" indent="-285750">
              <a:buFont typeface="Wingdings" panose="05000000000000000000" pitchFamily="2" charset="2"/>
              <a:buChar char="Ø"/>
            </a:pPr>
            <a:endParaRPr lang="fr-FR" dirty="0" smtClean="0">
              <a:solidFill>
                <a:srgbClr val="003366"/>
              </a:solidFill>
            </a:endParaRPr>
          </a:p>
          <a:p>
            <a:pPr marL="285750" indent="-285750">
              <a:buFont typeface="Wingdings" panose="05000000000000000000" pitchFamily="2" charset="2"/>
              <a:buChar char="Ø"/>
            </a:pPr>
            <a:endParaRPr lang="fr-FR" dirty="0">
              <a:solidFill>
                <a:srgbClr val="003366"/>
              </a:solidFill>
            </a:endParaRPr>
          </a:p>
          <a:p>
            <a:pPr marL="285750" indent="-285750">
              <a:buFont typeface="Wingdings" panose="05000000000000000000" pitchFamily="2" charset="2"/>
              <a:buChar char="Ø"/>
            </a:pPr>
            <a:endParaRPr lang="fr-FR" dirty="0">
              <a:solidFill>
                <a:srgbClr val="003366"/>
              </a:solidFill>
            </a:endParaRPr>
          </a:p>
        </p:txBody>
      </p:sp>
    </p:spTree>
    <p:extLst>
      <p:ext uri="{BB962C8B-B14F-4D97-AF65-F5344CB8AC3E}">
        <p14:creationId xmlns:p14="http://schemas.microsoft.com/office/powerpoint/2010/main" val="303668601"/>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23478"/>
            <a:ext cx="8003232" cy="857250"/>
          </a:xfrm>
        </p:spPr>
        <p:txBody>
          <a:bodyPr/>
          <a:lstStyle/>
          <a:p>
            <a:r>
              <a:rPr lang="fr-FR" dirty="0"/>
              <a:t>La carrière des </a:t>
            </a:r>
            <a:r>
              <a:rPr lang="fr-FR" dirty="0" smtClean="0"/>
              <a:t>agents</a:t>
            </a:r>
            <a:endParaRPr lang="fr-FR" dirty="0"/>
          </a:p>
        </p:txBody>
      </p:sp>
      <p:sp>
        <p:nvSpPr>
          <p:cNvPr id="4" name="Espace réservé du numéro de diapositive 3"/>
          <p:cNvSpPr>
            <a:spLocks noGrp="1"/>
          </p:cNvSpPr>
          <p:nvPr>
            <p:ph type="sldNum" sz="quarter" idx="12"/>
          </p:nvPr>
        </p:nvSpPr>
        <p:spPr/>
        <p:txBody>
          <a:bodyPr/>
          <a:lstStyle/>
          <a:p>
            <a:fld id="{5999CC54-8E6F-43D2-8E6E-7ACA213BAB4B}" type="slidenum">
              <a:rPr lang="fr-FR" smtClean="0"/>
              <a:pPr/>
              <a:t>13</a:t>
            </a:fld>
            <a:endParaRPr lang="fr-FR" dirty="0"/>
          </a:p>
        </p:txBody>
      </p:sp>
      <p:sp>
        <p:nvSpPr>
          <p:cNvPr id="5" name="Rectangle 4"/>
          <p:cNvSpPr/>
          <p:nvPr/>
        </p:nvSpPr>
        <p:spPr>
          <a:xfrm>
            <a:off x="395536" y="1279089"/>
            <a:ext cx="8280920" cy="5170646"/>
          </a:xfrm>
          <a:prstGeom prst="rect">
            <a:avLst/>
          </a:prstGeom>
        </p:spPr>
        <p:txBody>
          <a:bodyPr wrap="square">
            <a:spAutoFit/>
          </a:bodyPr>
          <a:lstStyle/>
          <a:p>
            <a:r>
              <a:rPr lang="fr-FR" sz="1400" b="1" dirty="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Zoom sur la mise en stage d’un agent: </a:t>
            </a:r>
            <a:endParaRPr lang="fr-FR" sz="1400" b="1" dirty="0" smtClean="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endParaRPr lang="fr-FR" sz="1000" b="1" dirty="0" smtClean="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endParaRPr lang="fr-FR" sz="500" b="1" dirty="0" smtClean="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fr-FR" sz="1400" b="1" dirty="0">
                <a:solidFill>
                  <a:srgbClr val="003366"/>
                </a:solidFill>
                <a:latin typeface="Calibri" panose="020F0502020204030204" pitchFamily="34" charset="0"/>
                <a:cs typeface="Calibri" panose="020F0502020204030204" pitchFamily="34" charset="0"/>
              </a:rPr>
              <a:t>C</a:t>
            </a:r>
            <a:r>
              <a:rPr lang="fr-FR" sz="1400" b="1" dirty="0" smtClean="0">
                <a:solidFill>
                  <a:srgbClr val="003366"/>
                </a:solidFill>
                <a:latin typeface="Calibri" panose="020F0502020204030204" pitchFamily="34" charset="0"/>
                <a:cs typeface="Calibri" panose="020F0502020204030204" pitchFamily="34" charset="0"/>
              </a:rPr>
              <a:t>as 2 : Reprises </a:t>
            </a:r>
            <a:r>
              <a:rPr lang="fr-FR" sz="1400" b="1" dirty="0">
                <a:solidFill>
                  <a:srgbClr val="003366"/>
                </a:solidFill>
                <a:latin typeface="Calibri" panose="020F0502020204030204" pitchFamily="34" charset="0"/>
                <a:cs typeface="Calibri" panose="020F0502020204030204" pitchFamily="34" charset="0"/>
              </a:rPr>
              <a:t>des services antérieurs dès la </a:t>
            </a:r>
            <a:r>
              <a:rPr lang="fr-FR" sz="1400" b="1" dirty="0" smtClean="0">
                <a:solidFill>
                  <a:srgbClr val="003366"/>
                </a:solidFill>
                <a:latin typeface="Calibri" panose="020F0502020204030204" pitchFamily="34" charset="0"/>
                <a:cs typeface="Calibri" panose="020F0502020204030204" pitchFamily="34" charset="0"/>
              </a:rPr>
              <a:t>nomination : Procédure AGIRHE :</a:t>
            </a:r>
          </a:p>
          <a:p>
            <a:endParaRPr lang="fr-FR" sz="1000" b="1" dirty="0" smtClean="0">
              <a:solidFill>
                <a:srgbClr val="003366"/>
              </a:solidFill>
              <a:latin typeface="Calibri" panose="020F0502020204030204" pitchFamily="34" charset="0"/>
              <a:cs typeface="Calibri" panose="020F0502020204030204" pitchFamily="34" charset="0"/>
            </a:endParaRPr>
          </a:p>
          <a:p>
            <a:endParaRPr lang="fr-FR" sz="500" dirty="0">
              <a:solidFill>
                <a:srgbClr val="003366"/>
              </a:solidFill>
              <a:latin typeface="Calibri" panose="020F0502020204030204" pitchFamily="34" charset="0"/>
              <a:cs typeface="Calibri" panose="020F0502020204030204" pitchFamily="34" charset="0"/>
            </a:endParaRPr>
          </a:p>
          <a:p>
            <a:pPr lvl="0"/>
            <a:r>
              <a:rPr lang="fr-FR" sz="1200" b="1" dirty="0" smtClean="0">
                <a:solidFill>
                  <a:srgbClr val="003366"/>
                </a:solidFill>
                <a:latin typeface="Calibri" panose="020F0502020204030204" pitchFamily="34" charset="0"/>
                <a:cs typeface="Calibri" panose="020F0502020204030204" pitchFamily="34" charset="0"/>
              </a:rPr>
              <a:t>1 - Création </a:t>
            </a:r>
            <a:r>
              <a:rPr lang="fr-FR" sz="1200" b="1" dirty="0">
                <a:solidFill>
                  <a:srgbClr val="003366"/>
                </a:solidFill>
                <a:latin typeface="Calibri" panose="020F0502020204030204" pitchFamily="34" charset="0"/>
                <a:cs typeface="Calibri" panose="020F0502020204030204" pitchFamily="34" charset="0"/>
              </a:rPr>
              <a:t>de l’agent : </a:t>
            </a:r>
            <a:r>
              <a:rPr lang="fr-FR" sz="1200" dirty="0">
                <a:solidFill>
                  <a:srgbClr val="003366"/>
                </a:solidFill>
                <a:latin typeface="Calibri" panose="020F0502020204030204" pitchFamily="34" charset="0"/>
                <a:cs typeface="Calibri" panose="020F0502020204030204" pitchFamily="34" charset="0"/>
              </a:rPr>
              <a:t>Cliquer sur « </a:t>
            </a:r>
            <a:r>
              <a:rPr lang="fr-FR" sz="1200" b="1" dirty="0">
                <a:solidFill>
                  <a:srgbClr val="2992A7"/>
                </a:solidFill>
                <a:latin typeface="Calibri" panose="020F0502020204030204" pitchFamily="34" charset="0"/>
                <a:cs typeface="Calibri" panose="020F0502020204030204" pitchFamily="34" charset="0"/>
              </a:rPr>
              <a:t>Ajouter un agent </a:t>
            </a:r>
            <a:r>
              <a:rPr lang="fr-FR" sz="1200" dirty="0">
                <a:solidFill>
                  <a:srgbClr val="003366"/>
                </a:solidFill>
                <a:latin typeface="Calibri" panose="020F0502020204030204" pitchFamily="34" charset="0"/>
                <a:cs typeface="Calibri" panose="020F0502020204030204" pitchFamily="34" charset="0"/>
              </a:rPr>
              <a:t>», «</a:t>
            </a:r>
            <a:r>
              <a:rPr lang="fr-FR" sz="1200" b="1" dirty="0">
                <a:solidFill>
                  <a:srgbClr val="003366"/>
                </a:solidFill>
                <a:latin typeface="Calibri" panose="020F0502020204030204" pitchFamily="34" charset="0"/>
                <a:cs typeface="Calibri" panose="020F0502020204030204" pitchFamily="34" charset="0"/>
              </a:rPr>
              <a:t> </a:t>
            </a:r>
            <a:r>
              <a:rPr lang="fr-FR" sz="1200" b="1" dirty="0">
                <a:solidFill>
                  <a:srgbClr val="2992A7"/>
                </a:solidFill>
                <a:latin typeface="Calibri" panose="020F0502020204030204" pitchFamily="34" charset="0"/>
                <a:cs typeface="Calibri" panose="020F0502020204030204" pitchFamily="34" charset="0"/>
              </a:rPr>
              <a:t>identité</a:t>
            </a:r>
            <a:r>
              <a:rPr lang="fr-FR" sz="1200" b="1" dirty="0">
                <a:solidFill>
                  <a:srgbClr val="003366"/>
                </a:solidFill>
                <a:latin typeface="Calibri" panose="020F0502020204030204" pitchFamily="34" charset="0"/>
                <a:cs typeface="Calibri" panose="020F0502020204030204" pitchFamily="34" charset="0"/>
              </a:rPr>
              <a:t> </a:t>
            </a:r>
            <a:r>
              <a:rPr lang="fr-FR" sz="1200" dirty="0">
                <a:solidFill>
                  <a:srgbClr val="003366"/>
                </a:solidFill>
                <a:latin typeface="Calibri" panose="020F0502020204030204" pitchFamily="34" charset="0"/>
                <a:cs typeface="Calibri" panose="020F0502020204030204" pitchFamily="34" charset="0"/>
              </a:rPr>
              <a:t>» …</a:t>
            </a:r>
          </a:p>
          <a:p>
            <a:pPr lvl="0"/>
            <a:r>
              <a:rPr lang="fr-FR" sz="1200" b="1" dirty="0">
                <a:solidFill>
                  <a:srgbClr val="003366"/>
                </a:solidFill>
                <a:latin typeface="Calibri" panose="020F0502020204030204" pitchFamily="34" charset="0"/>
                <a:cs typeface="Calibri" panose="020F0502020204030204" pitchFamily="34" charset="0"/>
              </a:rPr>
              <a:t>2 - Cliquer sur </a:t>
            </a:r>
            <a:r>
              <a:rPr lang="fr-FR" sz="1200" dirty="0">
                <a:solidFill>
                  <a:srgbClr val="003366"/>
                </a:solidFill>
                <a:latin typeface="Calibri" panose="020F0502020204030204" pitchFamily="34" charset="0"/>
                <a:cs typeface="Calibri" panose="020F0502020204030204" pitchFamily="34" charset="0"/>
              </a:rPr>
              <a:t>« </a:t>
            </a:r>
            <a:r>
              <a:rPr lang="fr-FR" sz="1200" b="1" dirty="0">
                <a:solidFill>
                  <a:srgbClr val="2992A7"/>
                </a:solidFill>
                <a:latin typeface="Calibri" panose="020F0502020204030204" pitchFamily="34" charset="0"/>
                <a:cs typeface="Calibri" panose="020F0502020204030204" pitchFamily="34" charset="0"/>
              </a:rPr>
              <a:t>Déroulement de carrière</a:t>
            </a:r>
            <a:r>
              <a:rPr lang="fr-FR" sz="1200" b="1" dirty="0">
                <a:solidFill>
                  <a:srgbClr val="003366"/>
                </a:solidFill>
                <a:latin typeface="Calibri" panose="020F0502020204030204" pitchFamily="34" charset="0"/>
                <a:cs typeface="Calibri" panose="020F0502020204030204" pitchFamily="34" charset="0"/>
              </a:rPr>
              <a:t> </a:t>
            </a:r>
            <a:r>
              <a:rPr lang="fr-FR" sz="1200" dirty="0">
                <a:solidFill>
                  <a:srgbClr val="003366"/>
                </a:solidFill>
                <a:latin typeface="Calibri" panose="020F0502020204030204" pitchFamily="34" charset="0"/>
                <a:cs typeface="Calibri" panose="020F0502020204030204" pitchFamily="34" charset="0"/>
              </a:rPr>
              <a:t>»: cliquer « </a:t>
            </a:r>
            <a:r>
              <a:rPr lang="fr-FR" sz="1200" b="1" dirty="0" smtClean="0">
                <a:solidFill>
                  <a:srgbClr val="2992A7"/>
                </a:solidFill>
                <a:latin typeface="Calibri" panose="020F0502020204030204" pitchFamily="34" charset="0"/>
                <a:cs typeface="Calibri" panose="020F0502020204030204" pitchFamily="34" charset="0"/>
              </a:rPr>
              <a:t>services antérieurs</a:t>
            </a:r>
            <a:r>
              <a:rPr lang="fr-FR" sz="1200" dirty="0" smtClean="0">
                <a:solidFill>
                  <a:srgbClr val="003366"/>
                </a:solidFill>
                <a:latin typeface="Calibri" panose="020F0502020204030204" pitchFamily="34" charset="0"/>
                <a:cs typeface="Calibri" panose="020F0502020204030204" pitchFamily="34" charset="0"/>
              </a:rPr>
              <a:t>»</a:t>
            </a:r>
          </a:p>
          <a:p>
            <a:pPr lvl="0"/>
            <a:r>
              <a:rPr lang="fr-FR" sz="1200" b="1" dirty="0">
                <a:solidFill>
                  <a:srgbClr val="003366"/>
                </a:solidFill>
                <a:latin typeface="Calibri" panose="020F0502020204030204" pitchFamily="34" charset="0"/>
                <a:cs typeface="Calibri" panose="020F0502020204030204" pitchFamily="34" charset="0"/>
              </a:rPr>
              <a:t>3 - Compléter </a:t>
            </a:r>
            <a:r>
              <a:rPr lang="fr-FR" sz="1200" b="1" dirty="0">
                <a:solidFill>
                  <a:srgbClr val="2992A7"/>
                </a:solidFill>
                <a:latin typeface="Calibri" panose="020F0502020204030204" pitchFamily="34" charset="0"/>
                <a:cs typeface="Calibri" panose="020F0502020204030204" pitchFamily="34" charset="0"/>
              </a:rPr>
              <a:t>Date de nomination stagiaire</a:t>
            </a:r>
            <a:r>
              <a:rPr lang="fr-FR" sz="1200" dirty="0" smtClean="0">
                <a:solidFill>
                  <a:srgbClr val="003366"/>
                </a:solidFill>
                <a:latin typeface="Calibri" panose="020F0502020204030204" pitchFamily="34" charset="0"/>
                <a:cs typeface="Calibri" panose="020F0502020204030204" pitchFamily="34" charset="0"/>
              </a:rPr>
              <a:t>, </a:t>
            </a:r>
            <a:r>
              <a:rPr lang="fr-FR" sz="1200" b="1" dirty="0">
                <a:solidFill>
                  <a:srgbClr val="2992A7"/>
                </a:solidFill>
                <a:latin typeface="Calibri" panose="020F0502020204030204" pitchFamily="34" charset="0"/>
                <a:cs typeface="Calibri" panose="020F0502020204030204" pitchFamily="34" charset="0"/>
              </a:rPr>
              <a:t>choix de la catégorie hiérarchique</a:t>
            </a:r>
            <a:r>
              <a:rPr lang="fr-FR" sz="1200" dirty="0" smtClean="0">
                <a:solidFill>
                  <a:srgbClr val="003366"/>
                </a:solidFill>
                <a:latin typeface="Calibri" panose="020F0502020204030204" pitchFamily="34" charset="0"/>
                <a:cs typeface="Calibri" panose="020F0502020204030204" pitchFamily="34" charset="0"/>
              </a:rPr>
              <a:t>, </a:t>
            </a:r>
            <a:r>
              <a:rPr lang="fr-FR" sz="1200" b="1" dirty="0">
                <a:solidFill>
                  <a:srgbClr val="2992A7"/>
                </a:solidFill>
                <a:latin typeface="Calibri" panose="020F0502020204030204" pitchFamily="34" charset="0"/>
                <a:cs typeface="Calibri" panose="020F0502020204030204" pitchFamily="34" charset="0"/>
              </a:rPr>
              <a:t>grade</a:t>
            </a:r>
          </a:p>
          <a:p>
            <a:pPr lvl="0"/>
            <a:r>
              <a:rPr lang="fr-FR" sz="1200" b="1" dirty="0">
                <a:solidFill>
                  <a:srgbClr val="003366"/>
                </a:solidFill>
                <a:latin typeface="Calibri" panose="020F0502020204030204" pitchFamily="34" charset="0"/>
                <a:cs typeface="Calibri" panose="020F0502020204030204" pitchFamily="34" charset="0"/>
              </a:rPr>
              <a:t>4 - Sélection du type de service </a:t>
            </a:r>
            <a:r>
              <a:rPr lang="fr-FR" sz="1200" dirty="0" smtClean="0">
                <a:solidFill>
                  <a:srgbClr val="003366"/>
                </a:solidFill>
                <a:latin typeface="Calibri" panose="020F0502020204030204" pitchFamily="34" charset="0"/>
                <a:cs typeface="Calibri" panose="020F0502020204030204" pitchFamily="34" charset="0"/>
              </a:rPr>
              <a:t>(public ou privé), </a:t>
            </a:r>
            <a:r>
              <a:rPr lang="fr-FR" sz="1200" b="1" dirty="0" smtClean="0">
                <a:solidFill>
                  <a:srgbClr val="003366"/>
                </a:solidFill>
                <a:latin typeface="Calibri" panose="020F0502020204030204" pitchFamily="34" charset="0"/>
                <a:cs typeface="Calibri" panose="020F0502020204030204" pitchFamily="34" charset="0"/>
              </a:rPr>
              <a:t>Ajouter une période</a:t>
            </a:r>
            <a:r>
              <a:rPr lang="fr-FR" sz="1200" dirty="0" smtClean="0">
                <a:solidFill>
                  <a:srgbClr val="003366"/>
                </a:solidFill>
                <a:latin typeface="Calibri" panose="020F0502020204030204" pitchFamily="34" charset="0"/>
                <a:cs typeface="Calibri" panose="020F0502020204030204" pitchFamily="34" charset="0"/>
              </a:rPr>
              <a:t>, compléter les données (début fin du contrat et nom de l’employeur), « coefficient 1 = temps complet comme un ETP), </a:t>
            </a:r>
            <a:r>
              <a:rPr lang="fr-FR" sz="1200" b="1" dirty="0" smtClean="0">
                <a:solidFill>
                  <a:srgbClr val="FF0000"/>
                </a:solidFill>
                <a:latin typeface="Calibri" panose="020F0502020204030204" pitchFamily="34" charset="0"/>
                <a:cs typeface="Calibri" panose="020F0502020204030204" pitchFamily="34" charset="0"/>
              </a:rPr>
              <a:t>le calcul s’effectue automatiquement après validation.</a:t>
            </a:r>
          </a:p>
          <a:p>
            <a:pPr lvl="0"/>
            <a:endParaRPr lang="fr-FR" sz="1200" dirty="0" smtClean="0">
              <a:solidFill>
                <a:srgbClr val="FF0000"/>
              </a:solidFill>
              <a:latin typeface="Calibri" panose="020F0502020204030204" pitchFamily="34" charset="0"/>
              <a:cs typeface="Calibri" panose="020F0502020204030204" pitchFamily="34" charset="0"/>
            </a:endParaRPr>
          </a:p>
          <a:p>
            <a:pPr lvl="0">
              <a:buFont typeface="Wingdings" panose="05000000000000000000" pitchFamily="2" charset="2"/>
              <a:buChar char="Ø"/>
            </a:pPr>
            <a:r>
              <a:rPr lang="fr-FR" sz="1200" dirty="0" smtClean="0">
                <a:solidFill>
                  <a:srgbClr val="FF0000"/>
                </a:solidFill>
                <a:latin typeface="Calibri" panose="020F0502020204030204" pitchFamily="34" charset="0"/>
                <a:cs typeface="Calibri" panose="020F0502020204030204" pitchFamily="34" charset="0"/>
              </a:rPr>
              <a:t>  </a:t>
            </a:r>
            <a:r>
              <a:rPr lang="fr-FR" sz="1200" b="1" dirty="0" smtClean="0">
                <a:solidFill>
                  <a:srgbClr val="FF0000"/>
                </a:solidFill>
                <a:latin typeface="Calibri" panose="020F0502020204030204" pitchFamily="34" charset="0"/>
                <a:cs typeface="Calibri" panose="020F0502020204030204" pitchFamily="34" charset="0"/>
              </a:rPr>
              <a:t>Si l’agent à effectuer un travail à temps non complet :</a:t>
            </a:r>
          </a:p>
          <a:p>
            <a:pPr lvl="0"/>
            <a:endParaRPr lang="fr-FR" sz="1200" dirty="0" smtClean="0">
              <a:solidFill>
                <a:srgbClr val="FF0000"/>
              </a:solidFill>
              <a:latin typeface="Calibri" panose="020F0502020204030204" pitchFamily="34" charset="0"/>
              <a:cs typeface="Calibri" panose="020F0502020204030204" pitchFamily="34" charset="0"/>
            </a:endParaRPr>
          </a:p>
          <a:p>
            <a:pPr lvl="0"/>
            <a:r>
              <a:rPr lang="fr-FR" sz="1200" b="1" dirty="0" smtClean="0">
                <a:solidFill>
                  <a:srgbClr val="00B050"/>
                </a:solidFill>
                <a:latin typeface="Calibri" panose="020F0502020204030204" pitchFamily="34" charset="0"/>
                <a:cs typeface="Calibri" panose="020F0502020204030204" pitchFamily="34" charset="0"/>
              </a:rPr>
              <a:t>Exemple: 5 heures hebdomadaire en 1993 durée légale de travail 39h </a:t>
            </a:r>
          </a:p>
          <a:p>
            <a:pPr lvl="0"/>
            <a:r>
              <a:rPr lang="fr-FR" sz="1200" b="1" dirty="0" smtClean="0">
                <a:solidFill>
                  <a:srgbClr val="00B050"/>
                </a:solidFill>
                <a:latin typeface="Calibri" panose="020F0502020204030204" pitchFamily="34" charset="0"/>
                <a:cs typeface="Calibri" panose="020F0502020204030204" pitchFamily="34" charset="0"/>
              </a:rPr>
              <a:t>5/39= 0,128 </a:t>
            </a:r>
            <a:r>
              <a:rPr lang="fr-FR" sz="1200" b="1" dirty="0" smtClean="0">
                <a:solidFill>
                  <a:srgbClr val="FF0000"/>
                </a:solidFill>
                <a:latin typeface="Calibri" panose="020F0502020204030204" pitchFamily="34" charset="0"/>
                <a:cs typeface="Calibri" panose="020F0502020204030204" pitchFamily="34" charset="0"/>
              </a:rPr>
              <a:t>il faut compléter avec une virgule et non un point</a:t>
            </a:r>
          </a:p>
          <a:p>
            <a:pPr lvl="0"/>
            <a:endParaRPr lang="fr-FR" dirty="0">
              <a:solidFill>
                <a:srgbClr val="003366"/>
              </a:solidFill>
            </a:endParaRPr>
          </a:p>
          <a:p>
            <a:pPr marL="285750" indent="-285750">
              <a:buFont typeface="Wingdings" panose="05000000000000000000" pitchFamily="2" charset="2"/>
              <a:buChar char="Ø"/>
            </a:pPr>
            <a:endParaRPr lang="fr-FR" dirty="0" smtClean="0">
              <a:solidFill>
                <a:srgbClr val="003366"/>
              </a:solidFill>
            </a:endParaRPr>
          </a:p>
          <a:p>
            <a:pPr marL="285750" indent="-285750">
              <a:buFont typeface="Wingdings" panose="05000000000000000000" pitchFamily="2" charset="2"/>
              <a:buChar char="Ø"/>
            </a:pPr>
            <a:endParaRPr lang="fr-FR" dirty="0">
              <a:solidFill>
                <a:srgbClr val="003366"/>
              </a:solidFill>
            </a:endParaRPr>
          </a:p>
          <a:p>
            <a:pPr marL="285750" indent="-285750">
              <a:buFont typeface="Wingdings" panose="05000000000000000000" pitchFamily="2" charset="2"/>
              <a:buChar char="Ø"/>
            </a:pPr>
            <a:endParaRPr lang="fr-FR" dirty="0" smtClean="0">
              <a:solidFill>
                <a:srgbClr val="003366"/>
              </a:solidFill>
            </a:endParaRPr>
          </a:p>
          <a:p>
            <a:pPr marL="285750" indent="-285750">
              <a:buFont typeface="Wingdings" panose="05000000000000000000" pitchFamily="2" charset="2"/>
              <a:buChar char="Ø"/>
            </a:pPr>
            <a:endParaRPr lang="fr-FR" dirty="0">
              <a:solidFill>
                <a:srgbClr val="003366"/>
              </a:solidFill>
            </a:endParaRPr>
          </a:p>
          <a:p>
            <a:pPr marL="285750" indent="-285750">
              <a:buFont typeface="Wingdings" panose="05000000000000000000" pitchFamily="2" charset="2"/>
              <a:buChar char="Ø"/>
            </a:pPr>
            <a:endParaRPr lang="fr-FR" dirty="0" smtClean="0">
              <a:solidFill>
                <a:srgbClr val="003366"/>
              </a:solidFill>
            </a:endParaRPr>
          </a:p>
          <a:p>
            <a:pPr marL="285750" indent="-285750">
              <a:buFont typeface="Wingdings" panose="05000000000000000000" pitchFamily="2" charset="2"/>
              <a:buChar char="Ø"/>
            </a:pPr>
            <a:endParaRPr lang="fr-FR" dirty="0">
              <a:solidFill>
                <a:srgbClr val="003366"/>
              </a:solidFill>
            </a:endParaRPr>
          </a:p>
          <a:p>
            <a:pPr marL="285750" indent="-285750">
              <a:buFont typeface="Wingdings" panose="05000000000000000000" pitchFamily="2" charset="2"/>
              <a:buChar char="Ø"/>
            </a:pPr>
            <a:endParaRPr lang="fr-FR" dirty="0">
              <a:solidFill>
                <a:srgbClr val="003366"/>
              </a:solidFill>
            </a:endParaRPr>
          </a:p>
        </p:txBody>
      </p:sp>
      <p:sp>
        <p:nvSpPr>
          <p:cNvPr id="6" name="ZoneTexte 5"/>
          <p:cNvSpPr txBox="1"/>
          <p:nvPr/>
        </p:nvSpPr>
        <p:spPr>
          <a:xfrm>
            <a:off x="5220072" y="3291830"/>
            <a:ext cx="3744416" cy="430887"/>
          </a:xfrm>
          <a:prstGeom prst="rect">
            <a:avLst/>
          </a:prstGeom>
          <a:noFill/>
        </p:spPr>
        <p:txBody>
          <a:bodyPr wrap="square" rtlCol="0">
            <a:spAutoFit/>
          </a:bodyPr>
          <a:lstStyle/>
          <a:p>
            <a:pPr algn="ctr"/>
            <a:r>
              <a:rPr lang="fr-FR" sz="1050" b="1" dirty="0" smtClean="0">
                <a:solidFill>
                  <a:srgbClr val="FF0000"/>
                </a:solidFill>
              </a:rPr>
              <a:t>Il faut séparer les années 2001 et 2002 car changement de durée légale de travail (39h à 35h)</a:t>
            </a:r>
            <a:endParaRPr lang="fr-FR" sz="1050" b="1" dirty="0">
              <a:solidFill>
                <a:srgbClr val="FF0000"/>
              </a:solidFill>
            </a:endParaRP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2951618"/>
            <a:ext cx="360040" cy="360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0792954"/>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23478"/>
            <a:ext cx="8003232" cy="857250"/>
          </a:xfrm>
        </p:spPr>
        <p:txBody>
          <a:bodyPr/>
          <a:lstStyle/>
          <a:p>
            <a:r>
              <a:rPr lang="fr-FR" dirty="0"/>
              <a:t>La carrière des </a:t>
            </a:r>
            <a:r>
              <a:rPr lang="fr-FR" dirty="0" smtClean="0"/>
              <a:t>agents</a:t>
            </a:r>
            <a:endParaRPr lang="fr-FR" dirty="0"/>
          </a:p>
        </p:txBody>
      </p:sp>
      <p:sp>
        <p:nvSpPr>
          <p:cNvPr id="4" name="Espace réservé du numéro de diapositive 3"/>
          <p:cNvSpPr>
            <a:spLocks noGrp="1"/>
          </p:cNvSpPr>
          <p:nvPr>
            <p:ph type="sldNum" sz="quarter" idx="12"/>
          </p:nvPr>
        </p:nvSpPr>
        <p:spPr/>
        <p:txBody>
          <a:bodyPr/>
          <a:lstStyle/>
          <a:p>
            <a:fld id="{5999CC54-8E6F-43D2-8E6E-7ACA213BAB4B}" type="slidenum">
              <a:rPr lang="fr-FR" smtClean="0"/>
              <a:pPr/>
              <a:t>14</a:t>
            </a:fld>
            <a:endParaRPr lang="fr-FR" dirty="0"/>
          </a:p>
        </p:txBody>
      </p:sp>
      <p:sp>
        <p:nvSpPr>
          <p:cNvPr id="7" name="Rectangle 6"/>
          <p:cNvSpPr/>
          <p:nvPr/>
        </p:nvSpPr>
        <p:spPr>
          <a:xfrm>
            <a:off x="395536" y="1279089"/>
            <a:ext cx="8280920" cy="4185761"/>
          </a:xfrm>
          <a:prstGeom prst="rect">
            <a:avLst/>
          </a:prstGeom>
        </p:spPr>
        <p:txBody>
          <a:bodyPr wrap="square">
            <a:spAutoFit/>
          </a:bodyPr>
          <a:lstStyle/>
          <a:p>
            <a:pPr lvl="0"/>
            <a:r>
              <a:rPr lang="fr-FR" sz="1200" b="1" dirty="0">
                <a:solidFill>
                  <a:srgbClr val="003366"/>
                </a:solidFill>
                <a:latin typeface="Calibri" panose="020F0502020204030204" pitchFamily="34" charset="0"/>
                <a:cs typeface="Calibri" panose="020F0502020204030204" pitchFamily="34" charset="0"/>
              </a:rPr>
              <a:t>5- </a:t>
            </a:r>
            <a:r>
              <a:rPr lang="fr-FR" sz="1200" b="1" dirty="0" smtClean="0">
                <a:solidFill>
                  <a:srgbClr val="003366"/>
                </a:solidFill>
                <a:latin typeface="Calibri" panose="020F0502020204030204" pitchFamily="34" charset="0"/>
                <a:cs typeface="Calibri" panose="020F0502020204030204" pitchFamily="34" charset="0"/>
              </a:rPr>
              <a:t>Dans récapitulatif :</a:t>
            </a:r>
          </a:p>
          <a:p>
            <a:pPr lvl="0"/>
            <a:endParaRPr lang="fr-FR" sz="1200" dirty="0" smtClean="0">
              <a:solidFill>
                <a:srgbClr val="003366"/>
              </a:solidFill>
              <a:latin typeface="Calibri" panose="020F0502020204030204" pitchFamily="34" charset="0"/>
              <a:cs typeface="Calibri" panose="020F0502020204030204" pitchFamily="34" charset="0"/>
            </a:endParaRPr>
          </a:p>
          <a:p>
            <a:pPr lvl="0"/>
            <a:r>
              <a:rPr lang="fr-FR" sz="1200" b="1" dirty="0" smtClean="0">
                <a:solidFill>
                  <a:srgbClr val="003366"/>
                </a:solidFill>
                <a:latin typeface="Calibri" panose="020F0502020204030204" pitchFamily="34" charset="0"/>
                <a:cs typeface="Calibri" panose="020F0502020204030204" pitchFamily="34" charset="0"/>
              </a:rPr>
              <a:t>a-</a:t>
            </a:r>
            <a:r>
              <a:rPr lang="fr-FR" sz="1200" dirty="0" smtClean="0">
                <a:solidFill>
                  <a:srgbClr val="003366"/>
                </a:solidFill>
                <a:latin typeface="Calibri" panose="020F0502020204030204" pitchFamily="34" charset="0"/>
                <a:cs typeface="Calibri" panose="020F0502020204030204" pitchFamily="34" charset="0"/>
              </a:rPr>
              <a:t> En fonction des services le plus avantageux pour l’agent, sélectionner </a:t>
            </a:r>
            <a:r>
              <a:rPr lang="fr-FR" sz="1200" b="1" dirty="0" smtClean="0">
                <a:solidFill>
                  <a:srgbClr val="003366"/>
                </a:solidFill>
                <a:latin typeface="Calibri" panose="020F0502020204030204" pitchFamily="34" charset="0"/>
                <a:cs typeface="Calibri" panose="020F0502020204030204" pitchFamily="34" charset="0"/>
              </a:rPr>
              <a:t>le numéro du choix:</a:t>
            </a:r>
          </a:p>
          <a:p>
            <a:pPr lvl="0"/>
            <a:endParaRPr lang="fr-FR" sz="500" dirty="0" smtClean="0">
              <a:solidFill>
                <a:srgbClr val="003366"/>
              </a:solidFill>
              <a:latin typeface="Calibri" panose="020F0502020204030204" pitchFamily="34" charset="0"/>
              <a:cs typeface="Calibri" panose="020F0502020204030204" pitchFamily="34" charset="0"/>
            </a:endParaRPr>
          </a:p>
          <a:p>
            <a:r>
              <a:rPr lang="fr-FR" sz="1200" b="1" dirty="0">
                <a:solidFill>
                  <a:srgbClr val="003366"/>
                </a:solidFill>
                <a:latin typeface="Calibri" panose="020F0502020204030204" pitchFamily="34" charset="0"/>
                <a:cs typeface="Calibri" panose="020F0502020204030204" pitchFamily="34" charset="0"/>
              </a:rPr>
              <a:t> </a:t>
            </a:r>
            <a:r>
              <a:rPr lang="fr-FR" sz="1200" b="1" dirty="0" smtClean="0">
                <a:solidFill>
                  <a:srgbClr val="003366"/>
                </a:solidFill>
                <a:latin typeface="Calibri" panose="020F0502020204030204" pitchFamily="34" charset="0"/>
                <a:cs typeface="Calibri" panose="020F0502020204030204" pitchFamily="34" charset="0"/>
              </a:rPr>
              <a:t>	- « 1 » pour services </a:t>
            </a:r>
            <a:r>
              <a:rPr lang="fr-FR" sz="1200" b="1" dirty="0">
                <a:solidFill>
                  <a:srgbClr val="003366"/>
                </a:solidFill>
                <a:latin typeface="Calibri" panose="020F0502020204030204" pitchFamily="34" charset="0"/>
                <a:cs typeface="Calibri" panose="020F0502020204030204" pitchFamily="34" charset="0"/>
              </a:rPr>
              <a:t>publics		</a:t>
            </a:r>
            <a:r>
              <a:rPr lang="fr-FR" sz="1200" b="1" dirty="0" smtClean="0">
                <a:solidFill>
                  <a:srgbClr val="003366"/>
                </a:solidFill>
                <a:latin typeface="Calibri" panose="020F0502020204030204" pitchFamily="34" charset="0"/>
                <a:cs typeface="Calibri" panose="020F0502020204030204" pitchFamily="34" charset="0"/>
              </a:rPr>
              <a:t>- « 2 » </a:t>
            </a:r>
            <a:r>
              <a:rPr lang="fr-FR" sz="1200" b="1" dirty="0">
                <a:solidFill>
                  <a:srgbClr val="003366"/>
                </a:solidFill>
                <a:latin typeface="Calibri" panose="020F0502020204030204" pitchFamily="34" charset="0"/>
                <a:cs typeface="Calibri" panose="020F0502020204030204" pitchFamily="34" charset="0"/>
              </a:rPr>
              <a:t>pour services </a:t>
            </a:r>
            <a:r>
              <a:rPr lang="fr-FR" sz="1200" b="1" dirty="0" smtClean="0">
                <a:solidFill>
                  <a:srgbClr val="003366"/>
                </a:solidFill>
                <a:latin typeface="Calibri" panose="020F0502020204030204" pitchFamily="34" charset="0"/>
                <a:cs typeface="Calibri" panose="020F0502020204030204" pitchFamily="34" charset="0"/>
              </a:rPr>
              <a:t>privés</a:t>
            </a:r>
          </a:p>
          <a:p>
            <a:endParaRPr lang="fr-FR" sz="1200" b="1" dirty="0">
              <a:solidFill>
                <a:srgbClr val="003366"/>
              </a:solidFill>
              <a:latin typeface="Calibri" panose="020F0502020204030204" pitchFamily="34" charset="0"/>
              <a:cs typeface="Calibri" panose="020F0502020204030204" pitchFamily="34" charset="0"/>
            </a:endParaRPr>
          </a:p>
          <a:p>
            <a:pPr lvl="0"/>
            <a:endParaRPr lang="fr-FR" sz="500" b="1" dirty="0" smtClean="0">
              <a:solidFill>
                <a:srgbClr val="003366"/>
              </a:solidFill>
              <a:latin typeface="Calibri" panose="020F0502020204030204" pitchFamily="34" charset="0"/>
              <a:cs typeface="Calibri" panose="020F0502020204030204" pitchFamily="34" charset="0"/>
            </a:endParaRPr>
          </a:p>
          <a:p>
            <a:r>
              <a:rPr lang="fr-FR" sz="1200" b="1" dirty="0" smtClean="0">
                <a:solidFill>
                  <a:srgbClr val="003366"/>
                </a:solidFill>
                <a:latin typeface="Calibri" panose="020F0502020204030204" pitchFamily="34" charset="0"/>
                <a:cs typeface="Calibri" panose="020F0502020204030204" pitchFamily="34" charset="0"/>
              </a:rPr>
              <a:t>b-</a:t>
            </a:r>
            <a:r>
              <a:rPr lang="fr-FR" sz="1200" dirty="0" smtClean="0">
                <a:solidFill>
                  <a:srgbClr val="003366"/>
                </a:solidFill>
                <a:latin typeface="Calibri" panose="020F0502020204030204" pitchFamily="34" charset="0"/>
                <a:cs typeface="Calibri" panose="020F0502020204030204" pitchFamily="34" charset="0"/>
              </a:rPr>
              <a:t> Puis cliquer sur « </a:t>
            </a:r>
            <a:r>
              <a:rPr lang="fr-FR" sz="1200" b="1" dirty="0">
                <a:solidFill>
                  <a:srgbClr val="2992A7"/>
                </a:solidFill>
                <a:latin typeface="Calibri" panose="020F0502020204030204" pitchFamily="34" charset="0"/>
                <a:cs typeface="Calibri" panose="020F0502020204030204" pitchFamily="34" charset="0"/>
              </a:rPr>
              <a:t>calcul de l’échelon et du reliquat</a:t>
            </a:r>
            <a:r>
              <a:rPr lang="fr-FR" sz="1200" dirty="0" smtClean="0">
                <a:solidFill>
                  <a:srgbClr val="003366"/>
                </a:solidFill>
                <a:latin typeface="Calibri" panose="020F0502020204030204" pitchFamily="34" charset="0"/>
                <a:cs typeface="Calibri" panose="020F0502020204030204" pitchFamily="34" charset="0"/>
              </a:rPr>
              <a:t> », choix de l’arrêté « </a:t>
            </a:r>
            <a:r>
              <a:rPr lang="fr-FR" sz="1200" b="1" dirty="0" smtClean="0">
                <a:solidFill>
                  <a:srgbClr val="2992A7"/>
                </a:solidFill>
                <a:latin typeface="Calibri" panose="020F0502020204030204" pitchFamily="34" charset="0"/>
                <a:cs typeface="Calibri" panose="020F0502020204030204" pitchFamily="34" charset="0"/>
              </a:rPr>
              <a:t>classement</a:t>
            </a:r>
            <a:r>
              <a:rPr lang="fr-FR" sz="1200" dirty="0" smtClean="0">
                <a:solidFill>
                  <a:srgbClr val="003366"/>
                </a:solidFill>
                <a:latin typeface="Calibri" panose="020F0502020204030204" pitchFamily="34" charset="0"/>
                <a:cs typeface="Calibri" panose="020F0502020204030204" pitchFamily="34" charset="0"/>
              </a:rPr>
              <a:t> </a:t>
            </a:r>
            <a:r>
              <a:rPr lang="fr-FR" sz="1200" b="1" dirty="0">
                <a:solidFill>
                  <a:srgbClr val="2992A7"/>
                </a:solidFill>
                <a:latin typeface="Calibri" panose="020F0502020204030204" pitchFamily="34" charset="0"/>
                <a:cs typeface="Calibri" panose="020F0502020204030204" pitchFamily="34" charset="0"/>
              </a:rPr>
              <a:t>suite reprise services </a:t>
            </a:r>
            <a:r>
              <a:rPr lang="fr-FR" sz="1200" b="1" dirty="0" smtClean="0">
                <a:solidFill>
                  <a:srgbClr val="2992A7"/>
                </a:solidFill>
                <a:latin typeface="Calibri" panose="020F0502020204030204" pitchFamily="34" charset="0"/>
                <a:cs typeface="Calibri" panose="020F0502020204030204" pitchFamily="34" charset="0"/>
              </a:rPr>
              <a:t>antérieurs </a:t>
            </a:r>
            <a:r>
              <a:rPr lang="fr-FR" sz="1200" dirty="0">
                <a:solidFill>
                  <a:srgbClr val="003366"/>
                </a:solidFill>
                <a:latin typeface="Calibri" panose="020F0502020204030204" pitchFamily="34" charset="0"/>
                <a:cs typeface="Calibri" panose="020F0502020204030204" pitchFamily="34" charset="0"/>
              </a:rPr>
              <a:t>»</a:t>
            </a:r>
          </a:p>
          <a:p>
            <a:endParaRPr lang="fr-FR" sz="500" b="1" dirty="0">
              <a:solidFill>
                <a:srgbClr val="2992A7"/>
              </a:solidFill>
              <a:latin typeface="Calibri" panose="020F0502020204030204" pitchFamily="34" charset="0"/>
              <a:cs typeface="Calibri" panose="020F0502020204030204" pitchFamily="34" charset="0"/>
            </a:endParaRPr>
          </a:p>
          <a:p>
            <a:pPr lvl="0"/>
            <a:r>
              <a:rPr lang="fr-FR" sz="1200" dirty="0" smtClean="0">
                <a:solidFill>
                  <a:srgbClr val="003366"/>
                </a:solidFill>
                <a:latin typeface="Calibri" panose="020F0502020204030204" pitchFamily="34" charset="0"/>
                <a:cs typeface="Calibri" panose="020F0502020204030204" pitchFamily="34" charset="0"/>
              </a:rPr>
              <a:t>Puis «</a:t>
            </a:r>
            <a:r>
              <a:rPr lang="fr-FR" sz="1200" b="1" dirty="0" smtClean="0">
                <a:solidFill>
                  <a:srgbClr val="2992A7"/>
                </a:solidFill>
                <a:latin typeface="Calibri" panose="020F0502020204030204" pitchFamily="34" charset="0"/>
                <a:cs typeface="Calibri" panose="020F0502020204030204" pitchFamily="34" charset="0"/>
              </a:rPr>
              <a:t>valider </a:t>
            </a:r>
            <a:r>
              <a:rPr lang="fr-FR" sz="1200" b="1" dirty="0">
                <a:solidFill>
                  <a:srgbClr val="2992A7"/>
                </a:solidFill>
                <a:latin typeface="Calibri" panose="020F0502020204030204" pitchFamily="34" charset="0"/>
                <a:cs typeface="Calibri" panose="020F0502020204030204" pitchFamily="34" charset="0"/>
              </a:rPr>
              <a:t>le choix et imprimer l’état récapitulatif </a:t>
            </a:r>
            <a:r>
              <a:rPr lang="fr-FR" sz="1200" dirty="0">
                <a:solidFill>
                  <a:srgbClr val="003366"/>
                </a:solidFill>
                <a:latin typeface="Calibri" panose="020F0502020204030204" pitchFamily="34" charset="0"/>
                <a:cs typeface="Calibri" panose="020F0502020204030204" pitchFamily="34" charset="0"/>
              </a:rPr>
              <a:t>»</a:t>
            </a:r>
          </a:p>
          <a:p>
            <a:pPr lvl="0"/>
            <a:endParaRPr lang="fr-FR" sz="1200" dirty="0" smtClean="0">
              <a:solidFill>
                <a:srgbClr val="003366"/>
              </a:solidFill>
              <a:latin typeface="Calibri" panose="020F0502020204030204" pitchFamily="34" charset="0"/>
              <a:cs typeface="Calibri" panose="020F0502020204030204" pitchFamily="34" charset="0"/>
            </a:endParaRPr>
          </a:p>
          <a:p>
            <a:pPr lvl="0"/>
            <a:endParaRPr lang="fr-FR" sz="500" dirty="0" smtClean="0">
              <a:solidFill>
                <a:srgbClr val="003366"/>
              </a:solidFill>
              <a:latin typeface="Calibri" panose="020F0502020204030204" pitchFamily="34" charset="0"/>
              <a:cs typeface="Calibri" panose="020F0502020204030204" pitchFamily="34" charset="0"/>
            </a:endParaRPr>
          </a:p>
          <a:p>
            <a:pPr lvl="0"/>
            <a:r>
              <a:rPr lang="fr-FR" sz="1200" b="1" dirty="0" smtClean="0">
                <a:solidFill>
                  <a:srgbClr val="003366"/>
                </a:solidFill>
                <a:latin typeface="Calibri" panose="020F0502020204030204" pitchFamily="34" charset="0"/>
                <a:cs typeface="Calibri" panose="020F0502020204030204" pitchFamily="34" charset="0"/>
              </a:rPr>
              <a:t>c-</a:t>
            </a:r>
            <a:r>
              <a:rPr lang="fr-FR" sz="1200" dirty="0" smtClean="0">
                <a:solidFill>
                  <a:srgbClr val="003366"/>
                </a:solidFill>
                <a:latin typeface="Calibri" panose="020F0502020204030204" pitchFamily="34" charset="0"/>
                <a:cs typeface="Calibri" panose="020F0502020204030204" pitchFamily="34" charset="0"/>
              </a:rPr>
              <a:t> Puis « </a:t>
            </a:r>
            <a:r>
              <a:rPr lang="fr-FR" sz="1200" b="1" dirty="0">
                <a:solidFill>
                  <a:srgbClr val="2992A7"/>
                </a:solidFill>
                <a:latin typeface="Calibri" panose="020F0502020204030204" pitchFamily="34" charset="0"/>
                <a:cs typeface="Calibri" panose="020F0502020204030204" pitchFamily="34" charset="0"/>
              </a:rPr>
              <a:t>valider le </a:t>
            </a:r>
            <a:r>
              <a:rPr lang="fr-FR" sz="1200" b="1" dirty="0" smtClean="0">
                <a:solidFill>
                  <a:srgbClr val="2992A7"/>
                </a:solidFill>
                <a:latin typeface="Calibri" panose="020F0502020204030204" pitchFamily="34" charset="0"/>
                <a:cs typeface="Calibri" panose="020F0502020204030204" pitchFamily="34" charset="0"/>
              </a:rPr>
              <a:t>choix, </a:t>
            </a:r>
            <a:r>
              <a:rPr lang="fr-FR" sz="1200" b="1" dirty="0">
                <a:solidFill>
                  <a:srgbClr val="2992A7"/>
                </a:solidFill>
                <a:latin typeface="Calibri" panose="020F0502020204030204" pitchFamily="34" charset="0"/>
                <a:cs typeface="Calibri" panose="020F0502020204030204" pitchFamily="34" charset="0"/>
              </a:rPr>
              <a:t>imprimer l’état récapitulatif et </a:t>
            </a:r>
            <a:r>
              <a:rPr lang="fr-FR" sz="1200" b="1" dirty="0" smtClean="0">
                <a:solidFill>
                  <a:srgbClr val="2992A7"/>
                </a:solidFill>
                <a:latin typeface="Calibri" panose="020F0502020204030204" pitchFamily="34" charset="0"/>
                <a:cs typeface="Calibri" panose="020F0502020204030204" pitchFamily="34" charset="0"/>
              </a:rPr>
              <a:t>modifier </a:t>
            </a:r>
            <a:r>
              <a:rPr lang="fr-FR" sz="1200" b="1" dirty="0">
                <a:solidFill>
                  <a:srgbClr val="2992A7"/>
                </a:solidFill>
                <a:latin typeface="Calibri" panose="020F0502020204030204" pitchFamily="34" charset="0"/>
                <a:cs typeface="Calibri" panose="020F0502020204030204" pitchFamily="34" charset="0"/>
              </a:rPr>
              <a:t>l’arrêté de </a:t>
            </a:r>
            <a:r>
              <a:rPr lang="fr-FR" sz="1200" b="1" dirty="0" smtClean="0">
                <a:solidFill>
                  <a:srgbClr val="2992A7"/>
                </a:solidFill>
                <a:latin typeface="Calibri" panose="020F0502020204030204" pitchFamily="34" charset="0"/>
                <a:cs typeface="Calibri" panose="020F0502020204030204" pitchFamily="34" charset="0"/>
              </a:rPr>
              <a:t>nomination</a:t>
            </a:r>
            <a:r>
              <a:rPr lang="fr-FR" sz="1200" dirty="0" smtClean="0">
                <a:solidFill>
                  <a:srgbClr val="003366"/>
                </a:solidFill>
                <a:latin typeface="Calibri" panose="020F0502020204030204" pitchFamily="34" charset="0"/>
                <a:cs typeface="Calibri" panose="020F0502020204030204" pitchFamily="34" charset="0"/>
              </a:rPr>
              <a:t> »</a:t>
            </a:r>
          </a:p>
          <a:p>
            <a:pPr lvl="0"/>
            <a:endParaRPr lang="fr-FR" dirty="0">
              <a:solidFill>
                <a:srgbClr val="003366"/>
              </a:solidFill>
            </a:endParaRPr>
          </a:p>
          <a:p>
            <a:pPr indent="-285750">
              <a:buFont typeface="Wingdings" panose="05000000000000000000" pitchFamily="2" charset="2"/>
              <a:buChar char="Ø"/>
            </a:pPr>
            <a:r>
              <a:rPr lang="fr-FR" sz="1200" b="1" dirty="0">
                <a:solidFill>
                  <a:srgbClr val="003366"/>
                </a:solidFill>
                <a:latin typeface="Calibri" panose="020F0502020204030204" pitchFamily="34" charset="0"/>
                <a:cs typeface="Calibri" panose="020F0502020204030204" pitchFamily="34" charset="0"/>
              </a:rPr>
              <a:t>L’arrêté est généré automatiquement dans AGIRHE</a:t>
            </a:r>
          </a:p>
          <a:p>
            <a:endParaRPr lang="fr-FR" dirty="0">
              <a:solidFill>
                <a:srgbClr val="003366"/>
              </a:solidFill>
            </a:endParaRPr>
          </a:p>
          <a:p>
            <a:pPr marL="285750" indent="-285750">
              <a:buFont typeface="Wingdings" panose="05000000000000000000" pitchFamily="2" charset="2"/>
              <a:buChar char="Ø"/>
            </a:pPr>
            <a:endParaRPr lang="fr-FR" dirty="0" smtClean="0">
              <a:solidFill>
                <a:srgbClr val="003366"/>
              </a:solidFill>
            </a:endParaRPr>
          </a:p>
          <a:p>
            <a:pPr marL="285750" indent="-285750">
              <a:buFont typeface="Wingdings" panose="05000000000000000000" pitchFamily="2" charset="2"/>
              <a:buChar char="Ø"/>
            </a:pPr>
            <a:endParaRPr lang="fr-FR" dirty="0">
              <a:solidFill>
                <a:srgbClr val="003366"/>
              </a:solidFill>
            </a:endParaRPr>
          </a:p>
          <a:p>
            <a:pPr marL="285750" indent="-285750">
              <a:buFont typeface="Wingdings" panose="05000000000000000000" pitchFamily="2" charset="2"/>
              <a:buChar char="Ø"/>
            </a:pPr>
            <a:endParaRPr lang="fr-FR" dirty="0" smtClean="0">
              <a:solidFill>
                <a:srgbClr val="003366"/>
              </a:solidFill>
            </a:endParaRPr>
          </a:p>
          <a:p>
            <a:pPr marL="285750" indent="-285750">
              <a:buFont typeface="Wingdings" panose="05000000000000000000" pitchFamily="2" charset="2"/>
              <a:buChar char="Ø"/>
            </a:pPr>
            <a:endParaRPr lang="fr-FR" dirty="0">
              <a:solidFill>
                <a:srgbClr val="003366"/>
              </a:solidFill>
            </a:endParaRPr>
          </a:p>
          <a:p>
            <a:pPr marL="285750" indent="-285750">
              <a:buFont typeface="Wingdings" panose="05000000000000000000" pitchFamily="2" charset="2"/>
              <a:buChar char="Ø"/>
            </a:pPr>
            <a:endParaRPr lang="fr-FR" dirty="0">
              <a:solidFill>
                <a:srgbClr val="003366"/>
              </a:solidFill>
            </a:endParaRPr>
          </a:p>
        </p:txBody>
      </p:sp>
    </p:spTree>
    <p:extLst>
      <p:ext uri="{BB962C8B-B14F-4D97-AF65-F5344CB8AC3E}">
        <p14:creationId xmlns:p14="http://schemas.microsoft.com/office/powerpoint/2010/main" val="390381756"/>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23478"/>
            <a:ext cx="8003232" cy="857250"/>
          </a:xfrm>
        </p:spPr>
        <p:txBody>
          <a:bodyPr/>
          <a:lstStyle/>
          <a:p>
            <a:r>
              <a:rPr lang="fr-FR" dirty="0"/>
              <a:t>Nouveau module CAP</a:t>
            </a:r>
          </a:p>
        </p:txBody>
      </p:sp>
      <p:sp>
        <p:nvSpPr>
          <p:cNvPr id="4" name="Espace réservé du numéro de diapositive 3"/>
          <p:cNvSpPr>
            <a:spLocks noGrp="1"/>
          </p:cNvSpPr>
          <p:nvPr>
            <p:ph type="sldNum" sz="quarter" idx="12"/>
          </p:nvPr>
        </p:nvSpPr>
        <p:spPr/>
        <p:txBody>
          <a:bodyPr/>
          <a:lstStyle/>
          <a:p>
            <a:fld id="{5999CC54-8E6F-43D2-8E6E-7ACA213BAB4B}" type="slidenum">
              <a:rPr lang="fr-FR" smtClean="0"/>
              <a:pPr/>
              <a:t>15</a:t>
            </a:fld>
            <a:endParaRPr lang="fr-FR" dirty="0"/>
          </a:p>
        </p:txBody>
      </p:sp>
      <p:sp>
        <p:nvSpPr>
          <p:cNvPr id="5" name="ZoneTexte 4"/>
          <p:cNvSpPr txBox="1"/>
          <p:nvPr/>
        </p:nvSpPr>
        <p:spPr>
          <a:xfrm>
            <a:off x="539552" y="1203599"/>
            <a:ext cx="8496944" cy="5355312"/>
          </a:xfrm>
          <a:prstGeom prst="rect">
            <a:avLst/>
          </a:prstGeom>
          <a:noFill/>
        </p:spPr>
        <p:txBody>
          <a:bodyPr wrap="square" rtlCol="0">
            <a:spAutoFit/>
          </a:bodyPr>
          <a:lstStyle/>
          <a:p>
            <a:pPr algn="ctr"/>
            <a:r>
              <a:rPr lang="fr-FR" dirty="0" smtClean="0">
                <a:solidFill>
                  <a:srgbClr val="003366"/>
                </a:solidFill>
              </a:rPr>
              <a:t> </a:t>
            </a:r>
          </a:p>
          <a:p>
            <a:pPr algn="ctr"/>
            <a:r>
              <a:rPr lang="fr-FR" b="1" dirty="0" smtClean="0">
                <a:solidFill>
                  <a:srgbClr val="003366"/>
                </a:solidFill>
                <a:latin typeface="Calibri" panose="020F0502020204030204" pitchFamily="34" charset="0"/>
                <a:cs typeface="Calibri" panose="020F0502020204030204" pitchFamily="34" charset="0"/>
              </a:rPr>
              <a:t>Guide AGIRHE CAP et le guide des CAP sont disponibles sur le site internet du cdg74 </a:t>
            </a:r>
          </a:p>
          <a:p>
            <a:pPr algn="ctr"/>
            <a:endParaRPr lang="fr-FR" b="1" dirty="0" smtClean="0">
              <a:solidFill>
                <a:srgbClr val="003366"/>
              </a:solidFill>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ü"/>
            </a:pPr>
            <a:r>
              <a:rPr lang="fr-FR" sz="1400" dirty="0" smtClean="0">
                <a:solidFill>
                  <a:srgbClr val="003366"/>
                </a:solidFill>
                <a:latin typeface="Calibri" panose="020F0502020204030204" pitchFamily="34" charset="0"/>
                <a:cs typeface="Calibri" panose="020F0502020204030204" pitchFamily="34" charset="0"/>
              </a:rPr>
              <a:t>Possibilité de charger les pièces justificatives et la saisine signée par l’autorité territoriale</a:t>
            </a:r>
          </a:p>
          <a:p>
            <a:pPr algn="just"/>
            <a:endParaRPr lang="fr-FR" sz="1000" dirty="0" smtClean="0">
              <a:solidFill>
                <a:srgbClr val="003366"/>
              </a:solidFill>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ü"/>
            </a:pPr>
            <a:r>
              <a:rPr lang="fr-FR" sz="1400" dirty="0" smtClean="0">
                <a:solidFill>
                  <a:srgbClr val="003366"/>
                </a:solidFill>
                <a:latin typeface="Calibri" panose="020F0502020204030204" pitchFamily="34" charset="0"/>
                <a:cs typeface="Calibri" panose="020F0502020204030204" pitchFamily="34" charset="0"/>
              </a:rPr>
              <a:t>Suivi de l’instruction des dossiers</a:t>
            </a:r>
          </a:p>
          <a:p>
            <a:pPr algn="just"/>
            <a:endParaRPr lang="fr-FR" sz="1000" dirty="0" smtClean="0">
              <a:solidFill>
                <a:srgbClr val="003366"/>
              </a:solidFill>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ü"/>
            </a:pPr>
            <a:r>
              <a:rPr lang="fr-FR" sz="1400" dirty="0" smtClean="0">
                <a:solidFill>
                  <a:srgbClr val="003366"/>
                </a:solidFill>
                <a:latin typeface="Calibri" panose="020F0502020204030204" pitchFamily="34" charset="0"/>
                <a:cs typeface="Calibri" panose="020F0502020204030204" pitchFamily="34" charset="0"/>
              </a:rPr>
              <a:t>Accès aux avis dès la fin de la séance</a:t>
            </a:r>
            <a:endParaRPr lang="fr-FR" sz="1400" dirty="0">
              <a:solidFill>
                <a:srgbClr val="003366"/>
              </a:solidFill>
              <a:latin typeface="Calibri" panose="020F0502020204030204" pitchFamily="34" charset="0"/>
              <a:cs typeface="Calibri" panose="020F0502020204030204" pitchFamily="34" charset="0"/>
            </a:endParaRPr>
          </a:p>
          <a:p>
            <a:pPr algn="just"/>
            <a:endParaRPr lang="fr-FR" sz="1000" dirty="0" smtClean="0">
              <a:solidFill>
                <a:srgbClr val="003366"/>
              </a:solidFill>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ü"/>
            </a:pPr>
            <a:r>
              <a:rPr lang="fr-FR" sz="1400" dirty="0" smtClean="0">
                <a:solidFill>
                  <a:srgbClr val="003366"/>
                </a:solidFill>
                <a:latin typeface="Calibri" panose="020F0502020204030204" pitchFamily="34" charset="0"/>
                <a:cs typeface="Calibri" panose="020F0502020204030204" pitchFamily="34" charset="0"/>
              </a:rPr>
              <a:t>Accès aux tableaux annuels d’avancement de </a:t>
            </a:r>
            <a:r>
              <a:rPr lang="fr-FR" sz="1400" dirty="0" smtClean="0">
                <a:solidFill>
                  <a:srgbClr val="003366"/>
                </a:solidFill>
                <a:latin typeface="Calibri" panose="020F0502020204030204" pitchFamily="34" charset="0"/>
                <a:cs typeface="Calibri" panose="020F0502020204030204" pitchFamily="34" charset="0"/>
              </a:rPr>
              <a:t>grade, possibilité de calculer les avancements de grade ( onglet « statistiques », sélectionner « calcul </a:t>
            </a:r>
            <a:r>
              <a:rPr lang="fr-FR" sz="1400" dirty="0" err="1" smtClean="0">
                <a:solidFill>
                  <a:srgbClr val="003366"/>
                </a:solidFill>
                <a:latin typeface="Calibri" panose="020F0502020204030204" pitchFamily="34" charset="0"/>
                <a:cs typeface="Calibri" panose="020F0502020204030204" pitchFamily="34" charset="0"/>
              </a:rPr>
              <a:t>avt</a:t>
            </a:r>
            <a:r>
              <a:rPr lang="fr-FR" sz="1400" dirty="0" smtClean="0">
                <a:solidFill>
                  <a:srgbClr val="003366"/>
                </a:solidFill>
                <a:latin typeface="Calibri" panose="020F0502020204030204" pitchFamily="34" charset="0"/>
                <a:cs typeface="Calibri" panose="020F0502020204030204" pitchFamily="34" charset="0"/>
              </a:rPr>
              <a:t> grade », sélectionner « le cadre d’emplois » puis « l’année » et « calculer »</a:t>
            </a:r>
            <a:endParaRPr lang="fr-FR" sz="1400" dirty="0" smtClean="0">
              <a:solidFill>
                <a:srgbClr val="003366"/>
              </a:solidFill>
              <a:latin typeface="Calibri" panose="020F0502020204030204" pitchFamily="34" charset="0"/>
              <a:cs typeface="Calibri" panose="020F0502020204030204" pitchFamily="34" charset="0"/>
            </a:endParaRPr>
          </a:p>
          <a:p>
            <a:pPr algn="just"/>
            <a:endParaRPr lang="fr-FR" sz="1000" dirty="0" smtClean="0">
              <a:solidFill>
                <a:srgbClr val="003366"/>
              </a:solidFill>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ü"/>
            </a:pPr>
            <a:r>
              <a:rPr lang="fr-FR" sz="1400" dirty="0" smtClean="0">
                <a:solidFill>
                  <a:srgbClr val="003366"/>
                </a:solidFill>
                <a:latin typeface="Calibri" panose="020F0502020204030204" pitchFamily="34" charset="0"/>
                <a:cs typeface="Calibri" panose="020F0502020204030204" pitchFamily="34" charset="0"/>
              </a:rPr>
              <a:t>Génération des arrêtés suite à la saisine de la CAP dans la carrière des agents </a:t>
            </a:r>
          </a:p>
          <a:p>
            <a:pPr algn="just"/>
            <a:endParaRPr lang="fr-FR" sz="1000" dirty="0" smtClean="0">
              <a:solidFill>
                <a:srgbClr val="003366"/>
              </a:solidFill>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ü"/>
            </a:pPr>
            <a:r>
              <a:rPr lang="fr-FR" sz="1400" dirty="0" smtClean="0">
                <a:solidFill>
                  <a:srgbClr val="003366"/>
                </a:solidFill>
                <a:latin typeface="Calibri" panose="020F0502020204030204" pitchFamily="34" charset="0"/>
                <a:cs typeface="Calibri" panose="020F0502020204030204" pitchFamily="34" charset="0"/>
              </a:rPr>
              <a:t>Possibilité d’imprimer les arrêtés </a:t>
            </a:r>
          </a:p>
          <a:p>
            <a:pPr algn="just"/>
            <a:endParaRPr lang="fr-FR" dirty="0" smtClean="0">
              <a:solidFill>
                <a:srgbClr val="003366"/>
              </a:solidFill>
              <a:latin typeface="Calibri" panose="020F0502020204030204" pitchFamily="34" charset="0"/>
              <a:cs typeface="Calibri" panose="020F0502020204030204" pitchFamily="34" charset="0"/>
            </a:endParaRPr>
          </a:p>
          <a:p>
            <a:pPr marL="285750" indent="-285750" algn="ctr">
              <a:buFont typeface="Wingdings" panose="05000000000000000000" pitchFamily="2" charset="2"/>
              <a:buChar char="Ø"/>
            </a:pPr>
            <a:endParaRPr lang="fr-FR" dirty="0" smtClean="0">
              <a:solidFill>
                <a:srgbClr val="003366"/>
              </a:solidFill>
            </a:endParaRPr>
          </a:p>
          <a:p>
            <a:pPr marL="400050" indent="-400050"/>
            <a:endParaRPr lang="fr-FR" dirty="0" smtClean="0"/>
          </a:p>
          <a:p>
            <a:pPr marL="400050" indent="-400050"/>
            <a:endParaRPr lang="fr-FR" dirty="0" smtClean="0"/>
          </a:p>
          <a:p>
            <a:pPr marL="400050" indent="-400050"/>
            <a:endParaRPr lang="fr-FR" dirty="0" smtClean="0"/>
          </a:p>
          <a:p>
            <a:pPr marL="400050" indent="-400050"/>
            <a:endParaRPr lang="fr-FR" dirty="0" smtClean="0"/>
          </a:p>
          <a:p>
            <a:pPr marL="400050" indent="-400050"/>
            <a:endParaRPr lang="fr-FR" dirty="0"/>
          </a:p>
        </p:txBody>
      </p:sp>
      <p:sp>
        <p:nvSpPr>
          <p:cNvPr id="7" name="ZoneTexte 6"/>
          <p:cNvSpPr txBox="1"/>
          <p:nvPr/>
        </p:nvSpPr>
        <p:spPr>
          <a:xfrm>
            <a:off x="4811230" y="4399920"/>
            <a:ext cx="3744416" cy="523220"/>
          </a:xfrm>
          <a:prstGeom prst="rect">
            <a:avLst/>
          </a:prstGeom>
          <a:noFill/>
        </p:spPr>
        <p:txBody>
          <a:bodyPr wrap="square" rtlCol="0">
            <a:spAutoFit/>
          </a:bodyPr>
          <a:lstStyle/>
          <a:p>
            <a:pPr algn="ctr"/>
            <a:r>
              <a:rPr lang="fr-FR" sz="1400" b="1" dirty="0" smtClean="0">
                <a:solidFill>
                  <a:srgbClr val="FF0000"/>
                </a:solidFill>
              </a:rPr>
              <a:t>Mise à jour en 2020 suite à la loi sur la transformation de la fonction publique</a:t>
            </a:r>
            <a:endParaRPr lang="fr-FR" sz="1400" b="1" dirty="0">
              <a:solidFill>
                <a:srgbClr val="FF0000"/>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3795886"/>
            <a:ext cx="360040" cy="360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1416673"/>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23478"/>
            <a:ext cx="8003232" cy="857250"/>
          </a:xfrm>
        </p:spPr>
        <p:txBody>
          <a:bodyPr/>
          <a:lstStyle/>
          <a:p>
            <a:r>
              <a:rPr lang="fr-FR" dirty="0"/>
              <a:t>Nouveau module CCP</a:t>
            </a:r>
          </a:p>
        </p:txBody>
      </p:sp>
      <p:sp>
        <p:nvSpPr>
          <p:cNvPr id="4" name="Espace réservé du numéro de diapositive 3"/>
          <p:cNvSpPr>
            <a:spLocks noGrp="1"/>
          </p:cNvSpPr>
          <p:nvPr>
            <p:ph type="sldNum" sz="quarter" idx="12"/>
          </p:nvPr>
        </p:nvSpPr>
        <p:spPr/>
        <p:txBody>
          <a:bodyPr/>
          <a:lstStyle/>
          <a:p>
            <a:fld id="{5999CC54-8E6F-43D2-8E6E-7ACA213BAB4B}" type="slidenum">
              <a:rPr lang="fr-FR" smtClean="0"/>
              <a:pPr/>
              <a:t>16</a:t>
            </a:fld>
            <a:endParaRPr lang="fr-FR" dirty="0"/>
          </a:p>
        </p:txBody>
      </p:sp>
      <p:sp>
        <p:nvSpPr>
          <p:cNvPr id="5" name="Rectangle 4"/>
          <p:cNvSpPr/>
          <p:nvPr/>
        </p:nvSpPr>
        <p:spPr>
          <a:xfrm>
            <a:off x="395536" y="1275606"/>
            <a:ext cx="8568952" cy="2277547"/>
          </a:xfrm>
          <a:prstGeom prst="rect">
            <a:avLst/>
          </a:prstGeom>
        </p:spPr>
        <p:txBody>
          <a:bodyPr wrap="square">
            <a:spAutoFit/>
          </a:bodyPr>
          <a:lstStyle/>
          <a:p>
            <a:pPr algn="ctr"/>
            <a:endParaRPr lang="fr-FR" b="1" dirty="0" smtClean="0">
              <a:solidFill>
                <a:srgbClr val="003366"/>
              </a:solidFill>
              <a:latin typeface="Calibri" panose="020F0502020204030204" pitchFamily="34" charset="0"/>
              <a:cs typeface="Calibri" panose="020F0502020204030204" pitchFamily="34" charset="0"/>
            </a:endParaRPr>
          </a:p>
          <a:p>
            <a:pPr algn="ctr"/>
            <a:r>
              <a:rPr lang="fr-FR" b="1" dirty="0" smtClean="0">
                <a:solidFill>
                  <a:srgbClr val="003366"/>
                </a:solidFill>
                <a:latin typeface="Calibri" panose="020F0502020204030204" pitchFamily="34" charset="0"/>
                <a:cs typeface="Calibri" panose="020F0502020204030204" pitchFamily="34" charset="0"/>
              </a:rPr>
              <a:t>Guide </a:t>
            </a:r>
            <a:r>
              <a:rPr lang="fr-FR" b="1" dirty="0">
                <a:solidFill>
                  <a:srgbClr val="003366"/>
                </a:solidFill>
                <a:latin typeface="Calibri" panose="020F0502020204030204" pitchFamily="34" charset="0"/>
                <a:cs typeface="Calibri" panose="020F0502020204030204" pitchFamily="34" charset="0"/>
              </a:rPr>
              <a:t>AGIRHE </a:t>
            </a:r>
            <a:r>
              <a:rPr lang="fr-FR" b="1" dirty="0" smtClean="0">
                <a:solidFill>
                  <a:srgbClr val="003366"/>
                </a:solidFill>
                <a:latin typeface="Calibri" panose="020F0502020204030204" pitchFamily="34" charset="0"/>
                <a:cs typeface="Calibri" panose="020F0502020204030204" pitchFamily="34" charset="0"/>
              </a:rPr>
              <a:t>CCP </a:t>
            </a:r>
            <a:r>
              <a:rPr lang="fr-FR" b="1" dirty="0">
                <a:solidFill>
                  <a:srgbClr val="003366"/>
                </a:solidFill>
                <a:latin typeface="Calibri" panose="020F0502020204030204" pitchFamily="34" charset="0"/>
                <a:cs typeface="Calibri" panose="020F0502020204030204" pitchFamily="34" charset="0"/>
              </a:rPr>
              <a:t>et le guide des </a:t>
            </a:r>
            <a:r>
              <a:rPr lang="fr-FR" b="1" dirty="0" smtClean="0">
                <a:solidFill>
                  <a:srgbClr val="003366"/>
                </a:solidFill>
                <a:latin typeface="Calibri" panose="020F0502020204030204" pitchFamily="34" charset="0"/>
                <a:cs typeface="Calibri" panose="020F0502020204030204" pitchFamily="34" charset="0"/>
              </a:rPr>
              <a:t>CCP </a:t>
            </a:r>
            <a:r>
              <a:rPr lang="fr-FR" b="1" dirty="0">
                <a:solidFill>
                  <a:srgbClr val="003366"/>
                </a:solidFill>
                <a:latin typeface="Calibri" panose="020F0502020204030204" pitchFamily="34" charset="0"/>
                <a:cs typeface="Calibri" panose="020F0502020204030204" pitchFamily="34" charset="0"/>
              </a:rPr>
              <a:t>sont disponibles sur le site internet du cdg74 </a:t>
            </a:r>
          </a:p>
          <a:p>
            <a:pPr algn="ctr"/>
            <a:endParaRPr lang="fr-FR" dirty="0" smtClean="0">
              <a:solidFill>
                <a:srgbClr val="003366"/>
              </a:solidFill>
            </a:endParaRPr>
          </a:p>
          <a:p>
            <a:pPr algn="ctr"/>
            <a:endParaRPr lang="fr-FR" dirty="0">
              <a:solidFill>
                <a:srgbClr val="003366"/>
              </a:solidFill>
            </a:endParaRPr>
          </a:p>
          <a:p>
            <a:pPr marL="285750" indent="-285750" algn="just">
              <a:buFont typeface="Wingdings" panose="05000000000000000000" pitchFamily="2" charset="2"/>
              <a:buChar char="ü"/>
            </a:pPr>
            <a:r>
              <a:rPr lang="fr-FR" sz="1400" dirty="0">
                <a:solidFill>
                  <a:srgbClr val="003366"/>
                </a:solidFill>
                <a:latin typeface="Calibri" panose="020F0502020204030204" pitchFamily="34" charset="0"/>
                <a:cs typeface="Calibri" panose="020F0502020204030204" pitchFamily="34" charset="0"/>
              </a:rPr>
              <a:t>Possibilité de charger les pièces justificatives et la saisine signée par l’autorité </a:t>
            </a:r>
            <a:r>
              <a:rPr lang="fr-FR" sz="1400" dirty="0" smtClean="0">
                <a:solidFill>
                  <a:srgbClr val="003366"/>
                </a:solidFill>
                <a:latin typeface="Calibri" panose="020F0502020204030204" pitchFamily="34" charset="0"/>
                <a:cs typeface="Calibri" panose="020F0502020204030204" pitchFamily="34" charset="0"/>
              </a:rPr>
              <a:t>territoriale</a:t>
            </a:r>
          </a:p>
          <a:p>
            <a:pPr algn="just"/>
            <a:endParaRPr lang="fr-FR" sz="1400" dirty="0">
              <a:solidFill>
                <a:srgbClr val="003366"/>
              </a:solidFill>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ü"/>
            </a:pPr>
            <a:r>
              <a:rPr lang="fr-FR" sz="1400" dirty="0">
                <a:solidFill>
                  <a:srgbClr val="003366"/>
                </a:solidFill>
                <a:latin typeface="Calibri" panose="020F0502020204030204" pitchFamily="34" charset="0"/>
                <a:cs typeface="Calibri" panose="020F0502020204030204" pitchFamily="34" charset="0"/>
              </a:rPr>
              <a:t>Suivi de l’instruction des </a:t>
            </a:r>
            <a:r>
              <a:rPr lang="fr-FR" sz="1400" dirty="0" smtClean="0">
                <a:solidFill>
                  <a:srgbClr val="003366"/>
                </a:solidFill>
                <a:latin typeface="Calibri" panose="020F0502020204030204" pitchFamily="34" charset="0"/>
                <a:cs typeface="Calibri" panose="020F0502020204030204" pitchFamily="34" charset="0"/>
              </a:rPr>
              <a:t>dossiers</a:t>
            </a:r>
          </a:p>
          <a:p>
            <a:pPr algn="just"/>
            <a:endParaRPr lang="fr-FR" sz="1400" dirty="0">
              <a:solidFill>
                <a:srgbClr val="003366"/>
              </a:solidFill>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ü"/>
            </a:pPr>
            <a:r>
              <a:rPr lang="fr-FR" sz="1400" dirty="0">
                <a:solidFill>
                  <a:srgbClr val="003366"/>
                </a:solidFill>
                <a:latin typeface="Calibri" panose="020F0502020204030204" pitchFamily="34" charset="0"/>
                <a:cs typeface="Calibri" panose="020F0502020204030204" pitchFamily="34" charset="0"/>
              </a:rPr>
              <a:t>Accès aux avis dès la fin de la </a:t>
            </a:r>
            <a:r>
              <a:rPr lang="fr-FR" sz="1400" dirty="0" smtClean="0">
                <a:solidFill>
                  <a:srgbClr val="003366"/>
                </a:solidFill>
                <a:latin typeface="Calibri" panose="020F0502020204030204" pitchFamily="34" charset="0"/>
                <a:cs typeface="Calibri" panose="020F0502020204030204" pitchFamily="34" charset="0"/>
              </a:rPr>
              <a:t>séance</a:t>
            </a:r>
            <a:endParaRPr lang="fr-FR" sz="1400" dirty="0">
              <a:solidFill>
                <a:srgbClr val="003366"/>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17639965"/>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915566"/>
            <a:ext cx="7772400" cy="2520280"/>
          </a:xfrm>
        </p:spPr>
        <p:txBody>
          <a:bodyPr>
            <a:normAutofit/>
          </a:bodyPr>
          <a:lstStyle/>
          <a:p>
            <a:pPr>
              <a:lnSpc>
                <a:spcPct val="150000"/>
              </a:lnSpc>
            </a:pPr>
            <a:r>
              <a:rPr lang="fr-FR" sz="6600" b="0" spc="300" dirty="0" smtClean="0">
                <a:latin typeface="Berlin Sans FB" pitchFamily="34" charset="0"/>
              </a:rPr>
              <a:t>Merci</a:t>
            </a:r>
            <a:r>
              <a:rPr lang="fr-FR" b="0" spc="300" dirty="0" smtClean="0">
                <a:latin typeface="Berlin Sans FB" pitchFamily="34" charset="0"/>
              </a:rPr>
              <a:t> </a:t>
            </a:r>
            <a:br>
              <a:rPr lang="fr-FR" b="0" spc="300" dirty="0" smtClean="0">
                <a:latin typeface="Berlin Sans FB" pitchFamily="34" charset="0"/>
              </a:rPr>
            </a:br>
            <a:r>
              <a:rPr lang="fr-FR" b="0" spc="300" dirty="0" smtClean="0">
                <a:latin typeface="Berlin Sans FB" pitchFamily="34" charset="0"/>
              </a:rPr>
              <a:t>pour votre attention</a:t>
            </a:r>
            <a:endParaRPr lang="fr-FR" b="0" spc="300" dirty="0">
              <a:latin typeface="Berlin Sans FB" pitchFamily="34" charset="0"/>
            </a:endParaRPr>
          </a:p>
        </p:txBody>
      </p:sp>
      <p:sp>
        <p:nvSpPr>
          <p:cNvPr id="4" name="Espace réservé du numéro de diapositive 3"/>
          <p:cNvSpPr>
            <a:spLocks noGrp="1"/>
          </p:cNvSpPr>
          <p:nvPr>
            <p:ph type="sldNum" sz="quarter" idx="12"/>
          </p:nvPr>
        </p:nvSpPr>
        <p:spPr>
          <a:xfrm>
            <a:off x="233611" y="4722465"/>
            <a:ext cx="2133600" cy="273844"/>
          </a:xfrm>
        </p:spPr>
        <p:txBody>
          <a:bodyPr/>
          <a:lstStyle/>
          <a:p>
            <a:fld id="{5999CC54-8E6F-43D2-8E6E-7ACA213BAB4B}" type="slidenum">
              <a:rPr lang="fr-FR" smtClean="0"/>
              <a:pPr/>
              <a:t>17</a:t>
            </a:fld>
            <a:endParaRPr lang="fr-FR" dirty="0"/>
          </a:p>
        </p:txBody>
      </p:sp>
      <p:sp>
        <p:nvSpPr>
          <p:cNvPr id="5" name="Ellipse 4"/>
          <p:cNvSpPr/>
          <p:nvPr/>
        </p:nvSpPr>
        <p:spPr>
          <a:xfrm>
            <a:off x="5868144" y="-236562"/>
            <a:ext cx="4032448" cy="2376264"/>
          </a:xfrm>
          <a:prstGeom prst="ellipse">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Picture 2" descr="R:\Projet communication\Majdoline\Charte graphique 2015\Logo-CDG74-Haute-Def-valide-avec-slogan.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372200" y="187713"/>
            <a:ext cx="2592288" cy="1591949"/>
          </a:xfrm>
          <a:prstGeom prst="rect">
            <a:avLst/>
          </a:prstGeom>
          <a:noFill/>
        </p:spPr>
      </p:pic>
      <p:sp>
        <p:nvSpPr>
          <p:cNvPr id="7" name="Rectangle 6"/>
          <p:cNvSpPr/>
          <p:nvPr/>
        </p:nvSpPr>
        <p:spPr>
          <a:xfrm>
            <a:off x="683568" y="4712245"/>
            <a:ext cx="8676456" cy="307777"/>
          </a:xfrm>
          <a:prstGeom prst="rect">
            <a:avLst/>
          </a:prstGeom>
        </p:spPr>
        <p:txBody>
          <a:bodyPr wrap="square">
            <a:spAutoFit/>
          </a:bodyPr>
          <a:lstStyle/>
          <a:p>
            <a:r>
              <a:rPr lang="fr-FR" sz="1400" i="1" dirty="0" smtClean="0"/>
              <a:t>Retrouvez nous sur notre site internet, </a:t>
            </a:r>
            <a:r>
              <a:rPr lang="fr-FR" sz="1400" b="1" i="1" u="sng" dirty="0" smtClean="0"/>
              <a:t>www.cdg74.fr</a:t>
            </a:r>
            <a:r>
              <a:rPr lang="fr-FR" sz="1400" i="1" dirty="0" smtClean="0"/>
              <a:t>, ou sur les réseaux sociaux.</a:t>
            </a:r>
            <a:endParaRPr lang="fr-FR" sz="1400" i="1" dirty="0"/>
          </a:p>
        </p:txBody>
      </p:sp>
      <p:sp>
        <p:nvSpPr>
          <p:cNvPr id="8" name="ZoneTexte 7"/>
          <p:cNvSpPr txBox="1"/>
          <p:nvPr/>
        </p:nvSpPr>
        <p:spPr>
          <a:xfrm>
            <a:off x="0" y="51470"/>
            <a:ext cx="6156176" cy="276999"/>
          </a:xfrm>
          <a:prstGeom prst="rect">
            <a:avLst/>
          </a:prstGeom>
          <a:noFill/>
        </p:spPr>
        <p:txBody>
          <a:bodyPr wrap="square" rtlCol="0">
            <a:spAutoFit/>
          </a:bodyPr>
          <a:lstStyle/>
          <a:p>
            <a:pPr algn="ctr"/>
            <a:r>
              <a:rPr lang="fr-FR" sz="1200" i="1" dirty="0" smtClean="0">
                <a:solidFill>
                  <a:srgbClr val="000000"/>
                </a:solidFill>
              </a:rPr>
              <a:t>Centre de Gestion de la Fonction Publique Territoriale de la Haute-Savoie</a:t>
            </a:r>
            <a:endParaRPr lang="fr-FR" sz="1200" i="1" dirty="0">
              <a:solidFill>
                <a:srgbClr val="000000"/>
              </a:solidFill>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1600" y="72008"/>
            <a:ext cx="7056784" cy="771550"/>
          </a:xfrm>
        </p:spPr>
        <p:txBody>
          <a:bodyPr/>
          <a:lstStyle/>
          <a:p>
            <a:pPr marL="361950" algn="l"/>
            <a:r>
              <a:rPr lang="fr-FR" sz="4800" spc="300" dirty="0" smtClean="0">
                <a:solidFill>
                  <a:srgbClr val="003366"/>
                </a:solidFill>
                <a:latin typeface="Berlin Sans FB" pitchFamily="34" charset="0"/>
              </a:rPr>
              <a:t>Sommaire</a:t>
            </a:r>
            <a:endParaRPr lang="fr-FR" sz="4800" spc="300" dirty="0">
              <a:solidFill>
                <a:srgbClr val="003366"/>
              </a:solidFill>
              <a:latin typeface="Berlin Sans FB" pitchFamily="34" charset="0"/>
            </a:endParaRPr>
          </a:p>
        </p:txBody>
      </p:sp>
      <p:sp>
        <p:nvSpPr>
          <p:cNvPr id="4" name="Espace réservé du numéro de diapositive 3"/>
          <p:cNvSpPr>
            <a:spLocks noGrp="1"/>
          </p:cNvSpPr>
          <p:nvPr>
            <p:ph type="sldNum" sz="quarter" idx="12"/>
          </p:nvPr>
        </p:nvSpPr>
        <p:spPr/>
        <p:txBody>
          <a:bodyPr/>
          <a:lstStyle/>
          <a:p>
            <a:fld id="{5999CC54-8E6F-43D2-8E6E-7ACA213BAB4B}" type="slidenum">
              <a:rPr lang="fr-FR" smtClean="0"/>
              <a:pPr/>
              <a:t>2</a:t>
            </a:fld>
            <a:endParaRPr lang="fr-FR" dirty="0"/>
          </a:p>
        </p:txBody>
      </p:sp>
      <p:pic>
        <p:nvPicPr>
          <p:cNvPr id="1026" name="Picture 2" descr="C:\Users\sobo\Desktop\Logo-CDG74-Haute-Def-valide-avec-slogan - Copie.jpg"/>
          <p:cNvPicPr>
            <a:picLocks noChangeAspect="1" noChangeArrowheads="1"/>
          </p:cNvPicPr>
          <p:nvPr/>
        </p:nvPicPr>
        <p:blipFill>
          <a:blip r:embed="rId2" cstate="print"/>
          <a:srcRect/>
          <a:stretch>
            <a:fillRect/>
          </a:stretch>
        </p:blipFill>
        <p:spPr bwMode="auto">
          <a:xfrm>
            <a:off x="107504" y="123478"/>
            <a:ext cx="895654" cy="626427"/>
          </a:xfrm>
          <a:prstGeom prst="rect">
            <a:avLst/>
          </a:prstGeom>
          <a:noFill/>
        </p:spPr>
      </p:pic>
      <p:sp>
        <p:nvSpPr>
          <p:cNvPr id="7" name="ZoneTexte 6"/>
          <p:cNvSpPr txBox="1"/>
          <p:nvPr/>
        </p:nvSpPr>
        <p:spPr>
          <a:xfrm>
            <a:off x="539552" y="1563638"/>
            <a:ext cx="7704856" cy="2862322"/>
          </a:xfrm>
          <a:prstGeom prst="rect">
            <a:avLst/>
          </a:prstGeom>
          <a:noFill/>
        </p:spPr>
        <p:txBody>
          <a:bodyPr wrap="square" rtlCol="0">
            <a:spAutoFit/>
          </a:bodyPr>
          <a:lstStyle/>
          <a:p>
            <a:pPr marL="400050" indent="-400050">
              <a:buFont typeface="+mj-lt"/>
              <a:buAutoNum type="romanUcPeriod"/>
            </a:pPr>
            <a:r>
              <a:rPr lang="fr-FR" dirty="0" smtClean="0">
                <a:solidFill>
                  <a:srgbClr val="003366"/>
                </a:solidFill>
                <a:latin typeface="Calibri" panose="020F0502020204030204" pitchFamily="34" charset="0"/>
                <a:cs typeface="Calibri" panose="020F0502020204030204" pitchFamily="34" charset="0"/>
              </a:rPr>
              <a:t>Zoom sur le site Internet: AGIRHE, guides, notes, arrêtés…</a:t>
            </a:r>
          </a:p>
          <a:p>
            <a:pPr marL="400050" indent="-400050">
              <a:buFont typeface="+mj-lt"/>
              <a:buAutoNum type="romanUcPeriod"/>
            </a:pPr>
            <a:r>
              <a:rPr lang="fr-FR" dirty="0" smtClean="0">
                <a:solidFill>
                  <a:srgbClr val="003366"/>
                </a:solidFill>
                <a:latin typeface="Calibri" panose="020F0502020204030204" pitchFamily="34" charset="0"/>
                <a:cs typeface="Calibri" panose="020F0502020204030204" pitchFamily="34" charset="0"/>
              </a:rPr>
              <a:t>Nouveautés d’AGIRHE</a:t>
            </a:r>
          </a:p>
          <a:p>
            <a:pPr marL="400050" indent="-400050">
              <a:buFont typeface="+mj-lt"/>
              <a:buAutoNum type="romanUcPeriod"/>
            </a:pPr>
            <a:r>
              <a:rPr lang="fr-FR" dirty="0" smtClean="0">
                <a:solidFill>
                  <a:srgbClr val="003366"/>
                </a:solidFill>
                <a:latin typeface="Calibri" panose="020F0502020204030204" pitchFamily="34" charset="0"/>
                <a:cs typeface="Calibri" panose="020F0502020204030204" pitchFamily="34" charset="0"/>
              </a:rPr>
              <a:t>Création d’un agent</a:t>
            </a:r>
          </a:p>
          <a:p>
            <a:pPr marL="400050" indent="-400050">
              <a:buFont typeface="+mj-lt"/>
              <a:buAutoNum type="romanUcPeriod"/>
            </a:pPr>
            <a:r>
              <a:rPr lang="fr-FR" dirty="0" smtClean="0">
                <a:solidFill>
                  <a:srgbClr val="003366"/>
                </a:solidFill>
                <a:latin typeface="Calibri" panose="020F0502020204030204" pitchFamily="34" charset="0"/>
                <a:cs typeface="Calibri" panose="020F0502020204030204" pitchFamily="34" charset="0"/>
              </a:rPr>
              <a:t>Rappel des actes à transmettre</a:t>
            </a:r>
          </a:p>
          <a:p>
            <a:pPr marL="400050" indent="-400050">
              <a:buFont typeface="+mj-lt"/>
              <a:buAutoNum type="romanUcPeriod"/>
            </a:pPr>
            <a:r>
              <a:rPr lang="fr-FR" dirty="0" smtClean="0">
                <a:solidFill>
                  <a:srgbClr val="003366"/>
                </a:solidFill>
                <a:latin typeface="Calibri" panose="020F0502020204030204" pitchFamily="34" charset="0"/>
                <a:cs typeface="Calibri" panose="020F0502020204030204" pitchFamily="34" charset="0"/>
              </a:rPr>
              <a:t>La gestion des contractuels</a:t>
            </a:r>
          </a:p>
          <a:p>
            <a:pPr marL="400050" indent="-400050">
              <a:buFont typeface="+mj-lt"/>
              <a:buAutoNum type="romanUcPeriod"/>
            </a:pPr>
            <a:r>
              <a:rPr lang="fr-FR" dirty="0" smtClean="0">
                <a:solidFill>
                  <a:srgbClr val="003366"/>
                </a:solidFill>
                <a:latin typeface="Calibri" panose="020F0502020204030204" pitchFamily="34" charset="0"/>
                <a:cs typeface="Calibri" panose="020F0502020204030204" pitchFamily="34" charset="0"/>
              </a:rPr>
              <a:t>La carrière des agents</a:t>
            </a:r>
          </a:p>
          <a:p>
            <a:pPr marL="400050" indent="-400050">
              <a:buFont typeface="+mj-lt"/>
              <a:buAutoNum type="romanUcPeriod"/>
            </a:pPr>
            <a:r>
              <a:rPr lang="fr-FR" dirty="0" smtClean="0">
                <a:solidFill>
                  <a:srgbClr val="003366"/>
                </a:solidFill>
                <a:latin typeface="Calibri" panose="020F0502020204030204" pitchFamily="34" charset="0"/>
                <a:cs typeface="Calibri" panose="020F0502020204030204" pitchFamily="34" charset="0"/>
              </a:rPr>
              <a:t>Nouveau module CAP</a:t>
            </a:r>
          </a:p>
          <a:p>
            <a:pPr marL="400050" indent="-400050">
              <a:buFont typeface="+mj-lt"/>
              <a:buAutoNum type="romanUcPeriod"/>
            </a:pPr>
            <a:r>
              <a:rPr lang="fr-FR" dirty="0" smtClean="0">
                <a:solidFill>
                  <a:srgbClr val="003366"/>
                </a:solidFill>
                <a:latin typeface="Calibri" panose="020F0502020204030204" pitchFamily="34" charset="0"/>
                <a:cs typeface="Calibri" panose="020F0502020204030204" pitchFamily="34" charset="0"/>
              </a:rPr>
              <a:t>Nouveau module CCP</a:t>
            </a:r>
          </a:p>
          <a:p>
            <a:pPr marL="400050" indent="-400050">
              <a:buFont typeface="+mj-lt"/>
              <a:buAutoNum type="romanUcPeriod"/>
            </a:pPr>
            <a:endParaRPr lang="fr-FR" dirty="0" smtClean="0"/>
          </a:p>
          <a:p>
            <a:pPr marL="400050" indent="-400050">
              <a:buFont typeface="+mj-lt"/>
              <a:buAutoNum type="romanUcPeriod"/>
            </a:pPr>
            <a:endParaRPr lang="fr-FR" dirty="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58316"/>
            <a:ext cx="7920880" cy="857250"/>
          </a:xfrm>
        </p:spPr>
        <p:txBody>
          <a:bodyPr>
            <a:normAutofit/>
          </a:bodyPr>
          <a:lstStyle/>
          <a:p>
            <a:pPr marL="266700">
              <a:tabLst>
                <a:tab pos="180975" algn="l"/>
              </a:tabLst>
            </a:pPr>
            <a:r>
              <a:rPr lang="fr-FR" sz="4000" dirty="0"/>
              <a:t>Zoom sur le site Internet</a:t>
            </a:r>
          </a:p>
        </p:txBody>
      </p:sp>
      <p:sp>
        <p:nvSpPr>
          <p:cNvPr id="4" name="Espace réservé du numéro de diapositive 3"/>
          <p:cNvSpPr>
            <a:spLocks noGrp="1"/>
          </p:cNvSpPr>
          <p:nvPr>
            <p:ph type="sldNum" sz="quarter" idx="12"/>
          </p:nvPr>
        </p:nvSpPr>
        <p:spPr/>
        <p:txBody>
          <a:bodyPr/>
          <a:lstStyle/>
          <a:p>
            <a:fld id="{5999CC54-8E6F-43D2-8E6E-7ACA213BAB4B}" type="slidenum">
              <a:rPr lang="fr-FR" b="1" smtClean="0">
                <a:solidFill>
                  <a:schemeClr val="accent4">
                    <a:lumMod val="75000"/>
                  </a:schemeClr>
                </a:solidFill>
              </a:rPr>
              <a:pPr/>
              <a:t>3</a:t>
            </a:fld>
            <a:endParaRPr lang="fr-FR" b="1" dirty="0">
              <a:solidFill>
                <a:schemeClr val="accent4">
                  <a:lumMod val="75000"/>
                </a:schemeClr>
              </a:solidFill>
            </a:endParaRPr>
          </a:p>
        </p:txBody>
      </p:sp>
      <p:pic>
        <p:nvPicPr>
          <p:cNvPr id="5" name="Picture 2" descr="C:\Users\sobo\Desktop\Logo-CDG74-Haute-Def-valide-avec-slogan - Copie.jpg"/>
          <p:cNvPicPr>
            <a:picLocks noChangeAspect="1" noChangeArrowheads="1"/>
          </p:cNvPicPr>
          <p:nvPr/>
        </p:nvPicPr>
        <p:blipFill>
          <a:blip r:embed="rId3" cstate="print"/>
          <a:srcRect/>
          <a:stretch>
            <a:fillRect/>
          </a:stretch>
        </p:blipFill>
        <p:spPr bwMode="auto">
          <a:xfrm>
            <a:off x="107504" y="123478"/>
            <a:ext cx="895654" cy="626427"/>
          </a:xfrm>
          <a:prstGeom prst="rect">
            <a:avLst/>
          </a:prstGeom>
          <a:noFill/>
        </p:spPr>
      </p:pic>
      <p:sp>
        <p:nvSpPr>
          <p:cNvPr id="7" name="ZoneTexte 6"/>
          <p:cNvSpPr txBox="1"/>
          <p:nvPr/>
        </p:nvSpPr>
        <p:spPr>
          <a:xfrm>
            <a:off x="450101" y="1275606"/>
            <a:ext cx="7704856" cy="3677930"/>
          </a:xfrm>
          <a:prstGeom prst="rect">
            <a:avLst/>
          </a:prstGeom>
          <a:noFill/>
        </p:spPr>
        <p:txBody>
          <a:bodyPr wrap="square" rtlCol="0">
            <a:spAutoFit/>
          </a:bodyPr>
          <a:lstStyle/>
          <a:p>
            <a:pPr marL="400050" indent="-400050"/>
            <a:r>
              <a:rPr lang="fr-FR" sz="1400" b="1" dirty="0" smtClean="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Onglet Gestion </a:t>
            </a:r>
            <a:r>
              <a:rPr lang="fr-FR" sz="1400" b="1" dirty="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des </a:t>
            </a:r>
            <a:r>
              <a:rPr lang="fr-FR" sz="1400" b="1" dirty="0" smtClean="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Ressources Humaines</a:t>
            </a:r>
            <a:r>
              <a:rPr lang="fr-FR" sz="1400" b="1" dirty="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Application AGIRHE </a:t>
            </a:r>
            <a:r>
              <a:rPr lang="fr-FR" sz="1400" b="1" dirty="0" smtClean="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2:</a:t>
            </a:r>
          </a:p>
          <a:p>
            <a:pPr marL="400050" indent="-400050"/>
            <a:endParaRPr lang="fr-FR" sz="500" b="1" dirty="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r>
              <a:rPr lang="fr-FR" sz="1400" dirty="0" smtClean="0">
                <a:solidFill>
                  <a:srgbClr val="003366"/>
                </a:solidFill>
                <a:latin typeface="Calibri" panose="020F0502020204030204" pitchFamily="34" charset="0"/>
                <a:cs typeface="Calibri" panose="020F0502020204030204" pitchFamily="34" charset="0"/>
              </a:rPr>
              <a:t>- Module AGIRHE</a:t>
            </a:r>
          </a:p>
          <a:p>
            <a:r>
              <a:rPr lang="fr-FR" sz="1400" dirty="0" smtClean="0">
                <a:solidFill>
                  <a:srgbClr val="003366"/>
                </a:solidFill>
                <a:latin typeface="Calibri" panose="020F0502020204030204" pitchFamily="34" charset="0"/>
                <a:cs typeface="Calibri" panose="020F0502020204030204" pitchFamily="34" charset="0"/>
              </a:rPr>
              <a:t>- Guide </a:t>
            </a:r>
            <a:r>
              <a:rPr lang="fr-FR" sz="1400" dirty="0">
                <a:solidFill>
                  <a:srgbClr val="003366"/>
                </a:solidFill>
                <a:latin typeface="Calibri" panose="020F0502020204030204" pitchFamily="34" charset="0"/>
                <a:cs typeface="Calibri" panose="020F0502020204030204" pitchFamily="34" charset="0"/>
              </a:rPr>
              <a:t>utilisateur AGIRHE</a:t>
            </a:r>
          </a:p>
          <a:p>
            <a:r>
              <a:rPr lang="fr-FR" sz="1400" dirty="0" smtClean="0">
                <a:solidFill>
                  <a:srgbClr val="003366"/>
                </a:solidFill>
                <a:latin typeface="Calibri" panose="020F0502020204030204" pitchFamily="34" charset="0"/>
                <a:cs typeface="Calibri" panose="020F0502020204030204" pitchFamily="34" charset="0"/>
              </a:rPr>
              <a:t>- Guide </a:t>
            </a:r>
            <a:r>
              <a:rPr lang="fr-FR" sz="1400" dirty="0">
                <a:solidFill>
                  <a:srgbClr val="003366"/>
                </a:solidFill>
                <a:latin typeface="Calibri" panose="020F0502020204030204" pitchFamily="34" charset="0"/>
                <a:cs typeface="Calibri" panose="020F0502020204030204" pitchFamily="34" charset="0"/>
              </a:rPr>
              <a:t>CAP AGIRHE</a:t>
            </a:r>
          </a:p>
          <a:p>
            <a:r>
              <a:rPr lang="fr-FR" sz="1400" dirty="0" smtClean="0">
                <a:solidFill>
                  <a:srgbClr val="003366"/>
                </a:solidFill>
                <a:latin typeface="Calibri" panose="020F0502020204030204" pitchFamily="34" charset="0"/>
                <a:cs typeface="Calibri" panose="020F0502020204030204" pitchFamily="34" charset="0"/>
              </a:rPr>
              <a:t>- Guide </a:t>
            </a:r>
            <a:r>
              <a:rPr lang="fr-FR" sz="1400" dirty="0">
                <a:solidFill>
                  <a:srgbClr val="003366"/>
                </a:solidFill>
                <a:latin typeface="Calibri" panose="020F0502020204030204" pitchFamily="34" charset="0"/>
                <a:cs typeface="Calibri" panose="020F0502020204030204" pitchFamily="34" charset="0"/>
              </a:rPr>
              <a:t>CCP </a:t>
            </a:r>
            <a:r>
              <a:rPr lang="fr-FR" sz="1400" dirty="0" smtClean="0">
                <a:solidFill>
                  <a:srgbClr val="003366"/>
                </a:solidFill>
                <a:latin typeface="Calibri" panose="020F0502020204030204" pitchFamily="34" charset="0"/>
                <a:cs typeface="Calibri" panose="020F0502020204030204" pitchFamily="34" charset="0"/>
              </a:rPr>
              <a:t>AGIRHE</a:t>
            </a:r>
          </a:p>
          <a:p>
            <a:endParaRPr lang="fr-FR" sz="800" dirty="0" smtClean="0">
              <a:solidFill>
                <a:srgbClr val="003366"/>
              </a:solidFill>
              <a:latin typeface="Calibri" panose="020F0502020204030204" pitchFamily="34" charset="0"/>
              <a:cs typeface="Calibri" panose="020F0502020204030204" pitchFamily="34" charset="0"/>
            </a:endParaRPr>
          </a:p>
          <a:p>
            <a:r>
              <a:rPr lang="fr-FR" sz="1400" b="1" dirty="0" smtClean="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Création des boîtes </a:t>
            </a:r>
            <a:r>
              <a:rPr lang="fr-FR" sz="1400" b="1" dirty="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à outils</a:t>
            </a:r>
            <a:r>
              <a:rPr lang="fr-FR" sz="1400" b="1" dirty="0" smtClean="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Gestion </a:t>
            </a:r>
            <a:r>
              <a:rPr lang="fr-FR" sz="1400" b="1" dirty="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des Ressources </a:t>
            </a:r>
            <a:r>
              <a:rPr lang="fr-FR" sz="1400" b="1" dirty="0" smtClean="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Humaines, Boîtes à outils:</a:t>
            </a:r>
          </a:p>
          <a:p>
            <a:endParaRPr lang="fr-FR" sz="500" b="1" dirty="0" smtClean="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r>
              <a:rPr lang="fr-FR" sz="1400" dirty="0" smtClean="0">
                <a:solidFill>
                  <a:srgbClr val="003366"/>
                </a:solidFill>
                <a:latin typeface="Calibri" panose="020F0502020204030204" pitchFamily="34" charset="0"/>
                <a:cs typeface="Calibri" panose="020F0502020204030204" pitchFamily="34" charset="0"/>
              </a:rPr>
              <a:t>- Boîte à outils CAP			 - </a:t>
            </a:r>
            <a:r>
              <a:rPr lang="fr-FR" sz="1400" dirty="0">
                <a:solidFill>
                  <a:srgbClr val="003366"/>
                </a:solidFill>
                <a:latin typeface="Calibri" panose="020F0502020204030204" pitchFamily="34" charset="0"/>
                <a:cs typeface="Calibri" panose="020F0502020204030204" pitchFamily="34" charset="0"/>
              </a:rPr>
              <a:t>Boîte à outils </a:t>
            </a:r>
            <a:r>
              <a:rPr lang="fr-FR" sz="1400" dirty="0" smtClean="0">
                <a:solidFill>
                  <a:srgbClr val="003366"/>
                </a:solidFill>
                <a:latin typeface="Calibri" panose="020F0502020204030204" pitchFamily="34" charset="0"/>
                <a:cs typeface="Calibri" panose="020F0502020204030204" pitchFamily="34" charset="0"/>
              </a:rPr>
              <a:t>Déroulement de carrière</a:t>
            </a:r>
            <a:endParaRPr lang="fr-FR" sz="1400" dirty="0">
              <a:solidFill>
                <a:srgbClr val="003366"/>
              </a:solidFill>
              <a:latin typeface="Calibri" panose="020F0502020204030204" pitchFamily="34" charset="0"/>
              <a:cs typeface="Calibri" panose="020F0502020204030204" pitchFamily="34" charset="0"/>
            </a:endParaRPr>
          </a:p>
          <a:p>
            <a:r>
              <a:rPr lang="fr-FR" sz="1400" dirty="0" smtClean="0">
                <a:solidFill>
                  <a:srgbClr val="003366"/>
                </a:solidFill>
                <a:latin typeface="Calibri" panose="020F0502020204030204" pitchFamily="34" charset="0"/>
                <a:cs typeface="Calibri" panose="020F0502020204030204" pitchFamily="34" charset="0"/>
              </a:rPr>
              <a:t>- Boîte à outils CCP			</a:t>
            </a:r>
            <a:r>
              <a:rPr lang="fr-FR" sz="1400" dirty="0">
                <a:solidFill>
                  <a:srgbClr val="003366"/>
                </a:solidFill>
                <a:latin typeface="Calibri" panose="020F0502020204030204" pitchFamily="34" charset="0"/>
                <a:cs typeface="Calibri" panose="020F0502020204030204" pitchFamily="34" charset="0"/>
              </a:rPr>
              <a:t> - Boîte à outils </a:t>
            </a:r>
            <a:r>
              <a:rPr lang="fr-FR" sz="1400" dirty="0" smtClean="0">
                <a:solidFill>
                  <a:srgbClr val="003366"/>
                </a:solidFill>
                <a:latin typeface="Calibri" panose="020F0502020204030204" pitchFamily="34" charset="0"/>
                <a:cs typeface="Calibri" panose="020F0502020204030204" pitchFamily="34" charset="0"/>
              </a:rPr>
              <a:t>Entretien professionnels</a:t>
            </a:r>
            <a:endParaRPr lang="fr-FR" sz="1400" dirty="0">
              <a:solidFill>
                <a:srgbClr val="003366"/>
              </a:solidFill>
              <a:latin typeface="Calibri" panose="020F0502020204030204" pitchFamily="34" charset="0"/>
              <a:cs typeface="Calibri" panose="020F0502020204030204" pitchFamily="34" charset="0"/>
            </a:endParaRPr>
          </a:p>
          <a:p>
            <a:r>
              <a:rPr lang="fr-FR" sz="1400" dirty="0" smtClean="0">
                <a:solidFill>
                  <a:srgbClr val="003366"/>
                </a:solidFill>
                <a:latin typeface="Calibri" panose="020F0502020204030204" pitchFamily="34" charset="0"/>
                <a:cs typeface="Calibri" panose="020F0502020204030204" pitchFamily="34" charset="0"/>
              </a:rPr>
              <a:t>- Boîte </a:t>
            </a:r>
            <a:r>
              <a:rPr lang="fr-FR" sz="1400" dirty="0">
                <a:solidFill>
                  <a:srgbClr val="003366"/>
                </a:solidFill>
                <a:latin typeface="Calibri" panose="020F0502020204030204" pitchFamily="34" charset="0"/>
                <a:cs typeface="Calibri" panose="020F0502020204030204" pitchFamily="34" charset="0"/>
              </a:rPr>
              <a:t>à outils </a:t>
            </a:r>
            <a:r>
              <a:rPr lang="fr-FR" sz="1400" dirty="0" smtClean="0">
                <a:solidFill>
                  <a:srgbClr val="003366"/>
                </a:solidFill>
                <a:latin typeface="Calibri" panose="020F0502020204030204" pitchFamily="34" charset="0"/>
                <a:cs typeface="Calibri" panose="020F0502020204030204" pitchFamily="34" charset="0"/>
              </a:rPr>
              <a:t>PPCR			</a:t>
            </a:r>
            <a:r>
              <a:rPr lang="fr-FR" sz="1400" dirty="0">
                <a:solidFill>
                  <a:srgbClr val="003366"/>
                </a:solidFill>
                <a:latin typeface="Calibri" panose="020F0502020204030204" pitchFamily="34" charset="0"/>
                <a:cs typeface="Calibri" panose="020F0502020204030204" pitchFamily="34" charset="0"/>
              </a:rPr>
              <a:t> - Boîte à outils </a:t>
            </a:r>
            <a:r>
              <a:rPr lang="fr-FR" sz="1400" dirty="0" smtClean="0">
                <a:solidFill>
                  <a:srgbClr val="003366"/>
                </a:solidFill>
                <a:latin typeface="Calibri" panose="020F0502020204030204" pitchFamily="34" charset="0"/>
                <a:cs typeface="Calibri" panose="020F0502020204030204" pitchFamily="34" charset="0"/>
              </a:rPr>
              <a:t>RIFSEEP</a:t>
            </a:r>
          </a:p>
          <a:p>
            <a:r>
              <a:rPr lang="fr-FR" sz="1400" dirty="0" smtClean="0">
                <a:solidFill>
                  <a:srgbClr val="003366"/>
                </a:solidFill>
                <a:latin typeface="Calibri" panose="020F0502020204030204" pitchFamily="34" charset="0"/>
                <a:cs typeface="Calibri" panose="020F0502020204030204" pitchFamily="34" charset="0"/>
              </a:rPr>
              <a:t>- Boîte </a:t>
            </a:r>
            <a:r>
              <a:rPr lang="fr-FR" sz="1400" dirty="0">
                <a:solidFill>
                  <a:srgbClr val="003366"/>
                </a:solidFill>
                <a:latin typeface="Calibri" panose="020F0502020204030204" pitchFamily="34" charset="0"/>
                <a:cs typeface="Calibri" panose="020F0502020204030204" pitchFamily="34" charset="0"/>
              </a:rPr>
              <a:t>à </a:t>
            </a:r>
            <a:r>
              <a:rPr lang="fr-FR" sz="1400" dirty="0" smtClean="0">
                <a:solidFill>
                  <a:srgbClr val="003366"/>
                </a:solidFill>
                <a:latin typeface="Calibri" panose="020F0502020204030204" pitchFamily="34" charset="0"/>
                <a:cs typeface="Calibri" panose="020F0502020204030204" pitchFamily="34" charset="0"/>
              </a:rPr>
              <a:t>outils Elections professionnelles	</a:t>
            </a:r>
            <a:r>
              <a:rPr lang="fr-FR" sz="1400" dirty="0">
                <a:solidFill>
                  <a:srgbClr val="003366"/>
                </a:solidFill>
                <a:latin typeface="Calibri" panose="020F0502020204030204" pitchFamily="34" charset="0"/>
                <a:cs typeface="Calibri" panose="020F0502020204030204" pitchFamily="34" charset="0"/>
              </a:rPr>
              <a:t> </a:t>
            </a:r>
            <a:r>
              <a:rPr lang="fr-FR" sz="1400" dirty="0" smtClean="0">
                <a:solidFill>
                  <a:srgbClr val="003366"/>
                </a:solidFill>
                <a:latin typeface="Calibri" panose="020F0502020204030204" pitchFamily="34" charset="0"/>
                <a:cs typeface="Calibri" panose="020F0502020204030204" pitchFamily="34" charset="0"/>
              </a:rPr>
              <a:t>- </a:t>
            </a:r>
            <a:r>
              <a:rPr lang="fr-FR" sz="1400" dirty="0">
                <a:solidFill>
                  <a:srgbClr val="003366"/>
                </a:solidFill>
                <a:latin typeface="Calibri" panose="020F0502020204030204" pitchFamily="34" charset="0"/>
                <a:cs typeface="Calibri" panose="020F0502020204030204" pitchFamily="34" charset="0"/>
              </a:rPr>
              <a:t>Boîte à outils </a:t>
            </a:r>
            <a:r>
              <a:rPr lang="fr-FR" sz="1400" dirty="0" smtClean="0">
                <a:solidFill>
                  <a:srgbClr val="003366"/>
                </a:solidFill>
                <a:latin typeface="Calibri" panose="020F0502020204030204" pitchFamily="34" charset="0"/>
                <a:cs typeface="Calibri" panose="020F0502020204030204" pitchFamily="34" charset="0"/>
              </a:rPr>
              <a:t>GIPA</a:t>
            </a:r>
          </a:p>
          <a:p>
            <a:r>
              <a:rPr lang="fr-FR" sz="1400" dirty="0">
                <a:solidFill>
                  <a:srgbClr val="003366"/>
                </a:solidFill>
                <a:latin typeface="Calibri" panose="020F0502020204030204" pitchFamily="34" charset="0"/>
                <a:cs typeface="Calibri" panose="020F0502020204030204" pitchFamily="34" charset="0"/>
              </a:rPr>
              <a:t>- Boîte à </a:t>
            </a:r>
            <a:r>
              <a:rPr lang="fr-FR" sz="1400" dirty="0" smtClean="0">
                <a:solidFill>
                  <a:srgbClr val="003366"/>
                </a:solidFill>
                <a:latin typeface="Calibri" panose="020F0502020204030204" pitchFamily="34" charset="0"/>
                <a:cs typeface="Calibri" panose="020F0502020204030204" pitchFamily="34" charset="0"/>
              </a:rPr>
              <a:t>outils CT-CHSCT			</a:t>
            </a:r>
            <a:r>
              <a:rPr lang="fr-FR" sz="1400" dirty="0">
                <a:solidFill>
                  <a:srgbClr val="003366"/>
                </a:solidFill>
                <a:latin typeface="Calibri" panose="020F0502020204030204" pitchFamily="34" charset="0"/>
                <a:cs typeface="Calibri" panose="020F0502020204030204" pitchFamily="34" charset="0"/>
              </a:rPr>
              <a:t> - Boîte à outils </a:t>
            </a:r>
            <a:r>
              <a:rPr lang="fr-FR" sz="1400" dirty="0" smtClean="0">
                <a:solidFill>
                  <a:srgbClr val="003366"/>
                </a:solidFill>
                <a:latin typeface="Calibri" panose="020F0502020204030204" pitchFamily="34" charset="0"/>
                <a:cs typeface="Calibri" panose="020F0502020204030204" pitchFamily="34" charset="0"/>
              </a:rPr>
              <a:t>Postions statutaires</a:t>
            </a:r>
            <a:endParaRPr lang="fr-FR" sz="1400" dirty="0">
              <a:solidFill>
                <a:srgbClr val="003366"/>
              </a:solidFill>
              <a:latin typeface="Calibri" panose="020F0502020204030204" pitchFamily="34" charset="0"/>
              <a:cs typeface="Calibri" panose="020F0502020204030204" pitchFamily="34" charset="0"/>
            </a:endParaRPr>
          </a:p>
          <a:p>
            <a:r>
              <a:rPr lang="fr-FR" sz="1400" dirty="0" smtClean="0">
                <a:solidFill>
                  <a:srgbClr val="003366"/>
                </a:solidFill>
                <a:latin typeface="Calibri" panose="020F0502020204030204" pitchFamily="34" charset="0"/>
                <a:cs typeface="Calibri" panose="020F0502020204030204" pitchFamily="34" charset="0"/>
              </a:rPr>
              <a:t>- Boîte </a:t>
            </a:r>
            <a:r>
              <a:rPr lang="fr-FR" sz="1400" dirty="0">
                <a:solidFill>
                  <a:srgbClr val="003366"/>
                </a:solidFill>
                <a:latin typeface="Calibri" panose="020F0502020204030204" pitchFamily="34" charset="0"/>
                <a:cs typeface="Calibri" panose="020F0502020204030204" pitchFamily="34" charset="0"/>
              </a:rPr>
              <a:t>à </a:t>
            </a:r>
            <a:r>
              <a:rPr lang="fr-FR" sz="1400" dirty="0" smtClean="0">
                <a:solidFill>
                  <a:srgbClr val="003366"/>
                </a:solidFill>
                <a:latin typeface="Calibri" panose="020F0502020204030204" pitchFamily="34" charset="0"/>
                <a:cs typeface="Calibri" panose="020F0502020204030204" pitchFamily="34" charset="0"/>
              </a:rPr>
              <a:t>outils Recrutement</a:t>
            </a:r>
          </a:p>
          <a:p>
            <a:pPr marL="285750" indent="-285750">
              <a:buFontTx/>
              <a:buChar char="-"/>
            </a:pPr>
            <a:endParaRPr lang="fr-FR" sz="500" dirty="0">
              <a:solidFill>
                <a:srgbClr val="003366"/>
              </a:solidFill>
              <a:latin typeface="Calibri" panose="020F0502020204030204" pitchFamily="34" charset="0"/>
              <a:cs typeface="Calibri" panose="020F0502020204030204" pitchFamily="34" charset="0"/>
            </a:endParaRPr>
          </a:p>
          <a:p>
            <a:r>
              <a:rPr lang="fr-FR" sz="1400" b="1" dirty="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Zoom sur le CITIS : onglet Bien être et sécurité au </a:t>
            </a:r>
            <a:r>
              <a:rPr lang="fr-FR" sz="1400" b="1" dirty="0" smtClean="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travail:</a:t>
            </a:r>
          </a:p>
          <a:p>
            <a:endParaRPr lang="fr-FR" sz="500" b="1" dirty="0" smtClean="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r>
              <a:rPr lang="fr-FR" sz="1400" b="1" dirty="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r>
              <a:rPr lang="fr-FR" sz="1400" b="1" dirty="0" smtClean="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fr-FR" sz="1400" dirty="0" smtClean="0">
                <a:solidFill>
                  <a:srgbClr val="003366"/>
                </a:solidFill>
                <a:latin typeface="Calibri" panose="020F0502020204030204" pitchFamily="34" charset="0"/>
                <a:cs typeface="Calibri" panose="020F0502020204030204" pitchFamily="34" charset="0"/>
              </a:rPr>
              <a:t>Boîte à outils gestion des accidents de service et maladie professionnelle</a:t>
            </a:r>
            <a:endParaRPr lang="fr-FR" sz="1400" dirty="0">
              <a:solidFill>
                <a:srgbClr val="003366"/>
              </a:solidFill>
              <a:latin typeface="Calibri" panose="020F0502020204030204" pitchFamily="34" charset="0"/>
              <a:cs typeface="Calibri" panose="020F0502020204030204" pitchFamily="34" charset="0"/>
            </a:endParaRP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58316"/>
            <a:ext cx="7920880" cy="857250"/>
          </a:xfrm>
        </p:spPr>
        <p:txBody>
          <a:bodyPr>
            <a:normAutofit/>
          </a:bodyPr>
          <a:lstStyle/>
          <a:p>
            <a:pPr marL="266700">
              <a:tabLst>
                <a:tab pos="180975" algn="l"/>
              </a:tabLst>
            </a:pPr>
            <a:r>
              <a:rPr lang="fr-FR" sz="4000" dirty="0"/>
              <a:t>Nouveautés d’AGIRHE</a:t>
            </a:r>
          </a:p>
        </p:txBody>
      </p:sp>
      <p:sp>
        <p:nvSpPr>
          <p:cNvPr id="4" name="Espace réservé du numéro de diapositive 3"/>
          <p:cNvSpPr>
            <a:spLocks noGrp="1"/>
          </p:cNvSpPr>
          <p:nvPr>
            <p:ph type="sldNum" sz="quarter" idx="12"/>
          </p:nvPr>
        </p:nvSpPr>
        <p:spPr/>
        <p:txBody>
          <a:bodyPr/>
          <a:lstStyle/>
          <a:p>
            <a:fld id="{5999CC54-8E6F-43D2-8E6E-7ACA213BAB4B}" type="slidenum">
              <a:rPr lang="fr-FR" b="1" smtClean="0">
                <a:solidFill>
                  <a:schemeClr val="accent4">
                    <a:lumMod val="75000"/>
                  </a:schemeClr>
                </a:solidFill>
              </a:rPr>
              <a:pPr/>
              <a:t>4</a:t>
            </a:fld>
            <a:endParaRPr lang="fr-FR" b="1" dirty="0">
              <a:solidFill>
                <a:schemeClr val="accent4">
                  <a:lumMod val="75000"/>
                </a:schemeClr>
              </a:solidFill>
            </a:endParaRPr>
          </a:p>
        </p:txBody>
      </p:sp>
      <p:pic>
        <p:nvPicPr>
          <p:cNvPr id="5" name="Picture 2" descr="C:\Users\sobo\Desktop\Logo-CDG74-Haute-Def-valide-avec-slogan - Copie.jpg"/>
          <p:cNvPicPr>
            <a:picLocks noChangeAspect="1" noChangeArrowheads="1"/>
          </p:cNvPicPr>
          <p:nvPr/>
        </p:nvPicPr>
        <p:blipFill>
          <a:blip r:embed="rId3" cstate="print"/>
          <a:srcRect/>
          <a:stretch>
            <a:fillRect/>
          </a:stretch>
        </p:blipFill>
        <p:spPr bwMode="auto">
          <a:xfrm>
            <a:off x="107504" y="123478"/>
            <a:ext cx="895654" cy="626427"/>
          </a:xfrm>
          <a:prstGeom prst="rect">
            <a:avLst/>
          </a:prstGeom>
          <a:noFill/>
        </p:spPr>
      </p:pic>
      <p:sp>
        <p:nvSpPr>
          <p:cNvPr id="7" name="ZoneTexte 6"/>
          <p:cNvSpPr txBox="1"/>
          <p:nvPr/>
        </p:nvSpPr>
        <p:spPr>
          <a:xfrm>
            <a:off x="539552" y="1203599"/>
            <a:ext cx="8424936" cy="4093428"/>
          </a:xfrm>
          <a:prstGeom prst="rect">
            <a:avLst/>
          </a:prstGeom>
          <a:noFill/>
        </p:spPr>
        <p:txBody>
          <a:bodyPr wrap="square" rtlCol="0">
            <a:spAutoFit/>
          </a:bodyPr>
          <a:lstStyle/>
          <a:p>
            <a:r>
              <a:rPr lang="fr-FR" sz="1600" b="1" dirty="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Nouvel écran d’accueil :</a:t>
            </a:r>
          </a:p>
          <a:p>
            <a:r>
              <a:rPr lang="fr-FR" sz="1400" dirty="0">
                <a:solidFill>
                  <a:srgbClr val="003366"/>
                </a:solidFill>
                <a:latin typeface="Calibri" panose="020F0502020204030204" pitchFamily="34" charset="0"/>
                <a:cs typeface="Calibri" panose="020F0502020204030204" pitchFamily="34" charset="0"/>
              </a:rPr>
              <a:t> </a:t>
            </a:r>
          </a:p>
          <a:p>
            <a:pPr indent="-285750">
              <a:buFont typeface="Wingdings" panose="05000000000000000000" pitchFamily="2" charset="2"/>
              <a:buChar char="ü"/>
            </a:pPr>
            <a:r>
              <a:rPr lang="fr-FR" sz="1400" dirty="0">
                <a:solidFill>
                  <a:srgbClr val="003366"/>
                </a:solidFill>
                <a:latin typeface="Calibri" panose="020F0502020204030204" pitchFamily="34" charset="0"/>
                <a:cs typeface="Calibri" panose="020F0502020204030204" pitchFamily="34" charset="0"/>
              </a:rPr>
              <a:t>accès aux </a:t>
            </a:r>
            <a:r>
              <a:rPr lang="fr-FR" sz="1400" dirty="0" smtClean="0">
                <a:solidFill>
                  <a:srgbClr val="003366"/>
                </a:solidFill>
                <a:latin typeface="Calibri" panose="020F0502020204030204" pitchFamily="34" charset="0"/>
                <a:cs typeface="Calibri" panose="020F0502020204030204" pitchFamily="34" charset="0"/>
              </a:rPr>
              <a:t>carrières </a:t>
            </a:r>
            <a:endParaRPr lang="fr-FR" sz="1400" dirty="0">
              <a:solidFill>
                <a:srgbClr val="003366"/>
              </a:solidFill>
              <a:latin typeface="Calibri" panose="020F0502020204030204" pitchFamily="34" charset="0"/>
              <a:cs typeface="Calibri" panose="020F0502020204030204" pitchFamily="34" charset="0"/>
            </a:endParaRPr>
          </a:p>
          <a:p>
            <a:pPr indent="-285750">
              <a:buFont typeface="Wingdings" panose="05000000000000000000" pitchFamily="2" charset="2"/>
              <a:buChar char="ü"/>
            </a:pPr>
            <a:r>
              <a:rPr lang="fr-FR" sz="1400" dirty="0">
                <a:solidFill>
                  <a:srgbClr val="003366"/>
                </a:solidFill>
                <a:latin typeface="Calibri" panose="020F0502020204030204" pitchFamily="34" charset="0"/>
                <a:cs typeface="Calibri" panose="020F0502020204030204" pitchFamily="34" charset="0"/>
              </a:rPr>
              <a:t>absences et accidents du </a:t>
            </a:r>
            <a:r>
              <a:rPr lang="fr-FR" sz="1400" dirty="0" smtClean="0">
                <a:solidFill>
                  <a:srgbClr val="003366"/>
                </a:solidFill>
                <a:latin typeface="Calibri" panose="020F0502020204030204" pitchFamily="34" charset="0"/>
                <a:cs typeface="Calibri" panose="020F0502020204030204" pitchFamily="34" charset="0"/>
              </a:rPr>
              <a:t>travail</a:t>
            </a:r>
            <a:endParaRPr lang="fr-FR" sz="1400" dirty="0">
              <a:solidFill>
                <a:srgbClr val="003366"/>
              </a:solidFill>
              <a:latin typeface="Calibri" panose="020F0502020204030204" pitchFamily="34" charset="0"/>
              <a:cs typeface="Calibri" panose="020F0502020204030204" pitchFamily="34" charset="0"/>
            </a:endParaRPr>
          </a:p>
          <a:p>
            <a:pPr indent="-285750">
              <a:buFont typeface="Wingdings" panose="05000000000000000000" pitchFamily="2" charset="2"/>
              <a:buChar char="ü"/>
            </a:pPr>
            <a:r>
              <a:rPr lang="fr-FR" sz="1400" dirty="0" smtClean="0">
                <a:solidFill>
                  <a:srgbClr val="003366"/>
                </a:solidFill>
                <a:latin typeface="Calibri" panose="020F0502020204030204" pitchFamily="34" charset="0"/>
                <a:cs typeface="Calibri" panose="020F0502020204030204" pitchFamily="34" charset="0"/>
              </a:rPr>
              <a:t>CAP, CCP </a:t>
            </a:r>
            <a:endParaRPr lang="fr-FR" sz="1400" dirty="0">
              <a:solidFill>
                <a:srgbClr val="003366"/>
              </a:solidFill>
              <a:latin typeface="Calibri" panose="020F0502020204030204" pitchFamily="34" charset="0"/>
              <a:cs typeface="Calibri" panose="020F0502020204030204" pitchFamily="34" charset="0"/>
            </a:endParaRPr>
          </a:p>
          <a:p>
            <a:pPr indent="-285750">
              <a:buFont typeface="Wingdings" panose="05000000000000000000" pitchFamily="2" charset="2"/>
              <a:buChar char="ü"/>
            </a:pPr>
            <a:r>
              <a:rPr lang="fr-FR" sz="1400" dirty="0">
                <a:solidFill>
                  <a:srgbClr val="003366"/>
                </a:solidFill>
                <a:latin typeface="Calibri" panose="020F0502020204030204" pitchFamily="34" charset="0"/>
                <a:cs typeface="Calibri" panose="020F0502020204030204" pitchFamily="34" charset="0"/>
              </a:rPr>
              <a:t>instances </a:t>
            </a:r>
            <a:r>
              <a:rPr lang="fr-FR" sz="1400" dirty="0" smtClean="0">
                <a:solidFill>
                  <a:srgbClr val="003366"/>
                </a:solidFill>
                <a:latin typeface="Calibri" panose="020F0502020204030204" pitchFamily="34" charset="0"/>
                <a:cs typeface="Calibri" panose="020F0502020204030204" pitchFamily="34" charset="0"/>
              </a:rPr>
              <a:t>médicales </a:t>
            </a:r>
            <a:endParaRPr lang="fr-FR" sz="1400" dirty="0">
              <a:solidFill>
                <a:srgbClr val="003366"/>
              </a:solidFill>
              <a:latin typeface="Calibri" panose="020F0502020204030204" pitchFamily="34" charset="0"/>
              <a:cs typeface="Calibri" panose="020F0502020204030204" pitchFamily="34" charset="0"/>
            </a:endParaRPr>
          </a:p>
          <a:p>
            <a:pPr indent="-285750">
              <a:buFont typeface="Wingdings" panose="05000000000000000000" pitchFamily="2" charset="2"/>
              <a:buChar char="ü"/>
            </a:pPr>
            <a:r>
              <a:rPr lang="fr-FR" sz="1400" dirty="0">
                <a:solidFill>
                  <a:srgbClr val="003366"/>
                </a:solidFill>
                <a:latin typeface="Calibri" panose="020F0502020204030204" pitchFamily="34" charset="0"/>
                <a:cs typeface="Calibri" panose="020F0502020204030204" pitchFamily="34" charset="0"/>
              </a:rPr>
              <a:t>ma </a:t>
            </a:r>
            <a:r>
              <a:rPr lang="fr-FR" sz="1400" dirty="0" smtClean="0">
                <a:solidFill>
                  <a:srgbClr val="003366"/>
                </a:solidFill>
                <a:latin typeface="Calibri" panose="020F0502020204030204" pitchFamily="34" charset="0"/>
                <a:cs typeface="Calibri" panose="020F0502020204030204" pitchFamily="34" charset="0"/>
              </a:rPr>
              <a:t>collectivité </a:t>
            </a:r>
            <a:endParaRPr lang="fr-FR" sz="1400" dirty="0">
              <a:solidFill>
                <a:srgbClr val="003366"/>
              </a:solidFill>
              <a:latin typeface="Calibri" panose="020F0502020204030204" pitchFamily="34" charset="0"/>
              <a:cs typeface="Calibri" panose="020F0502020204030204" pitchFamily="34" charset="0"/>
            </a:endParaRPr>
          </a:p>
          <a:p>
            <a:pPr indent="-285750">
              <a:buFont typeface="Wingdings" panose="05000000000000000000" pitchFamily="2" charset="2"/>
              <a:buChar char="ü"/>
            </a:pPr>
            <a:r>
              <a:rPr lang="fr-FR" sz="1400" dirty="0">
                <a:solidFill>
                  <a:srgbClr val="003366"/>
                </a:solidFill>
                <a:latin typeface="Calibri" panose="020F0502020204030204" pitchFamily="34" charset="0"/>
                <a:cs typeface="Calibri" panose="020F0502020204030204" pitchFamily="34" charset="0"/>
              </a:rPr>
              <a:t>actualités </a:t>
            </a:r>
            <a:r>
              <a:rPr lang="fr-FR" sz="1400" dirty="0" err="1" smtClean="0">
                <a:solidFill>
                  <a:srgbClr val="003366"/>
                </a:solidFill>
                <a:latin typeface="Calibri" panose="020F0502020204030204" pitchFamily="34" charset="0"/>
                <a:cs typeface="Calibri" panose="020F0502020204030204" pitchFamily="34" charset="0"/>
              </a:rPr>
              <a:t>cdg</a:t>
            </a:r>
            <a:endParaRPr lang="fr-FR" sz="1400" dirty="0">
              <a:solidFill>
                <a:srgbClr val="003366"/>
              </a:solidFill>
              <a:latin typeface="Calibri" panose="020F0502020204030204" pitchFamily="34" charset="0"/>
              <a:cs typeface="Calibri" panose="020F0502020204030204" pitchFamily="34" charset="0"/>
            </a:endParaRPr>
          </a:p>
          <a:p>
            <a:endParaRPr lang="fr-FR" sz="1400" dirty="0">
              <a:solidFill>
                <a:srgbClr val="003366"/>
              </a:solidFill>
              <a:latin typeface="Calibri" panose="020F0502020204030204" pitchFamily="34" charset="0"/>
              <a:cs typeface="Calibri" panose="020F0502020204030204" pitchFamily="34" charset="0"/>
            </a:endParaRPr>
          </a:p>
          <a:p>
            <a:r>
              <a:rPr lang="fr-FR" sz="1600" b="1" dirty="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Nouveau module CAP</a:t>
            </a:r>
          </a:p>
          <a:p>
            <a:endParaRPr lang="fr-FR" sz="1400" dirty="0">
              <a:solidFill>
                <a:srgbClr val="003366"/>
              </a:solidFill>
              <a:latin typeface="Calibri" panose="020F0502020204030204" pitchFamily="34" charset="0"/>
              <a:cs typeface="Calibri" panose="020F0502020204030204" pitchFamily="34" charset="0"/>
            </a:endParaRPr>
          </a:p>
          <a:p>
            <a:r>
              <a:rPr lang="fr-FR" sz="1600" b="1" dirty="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Nouveau module CCP</a:t>
            </a:r>
          </a:p>
          <a:p>
            <a:pPr marL="400050" indent="-400050"/>
            <a:endParaRPr lang="fr-FR" dirty="0" smtClean="0"/>
          </a:p>
          <a:p>
            <a:pPr marL="285750" indent="-285750">
              <a:buFont typeface="Wingdings" panose="05000000000000000000" pitchFamily="2" charset="2"/>
              <a:buChar char="Ø"/>
            </a:pPr>
            <a:r>
              <a:rPr lang="fr-FR" sz="1400" b="1" dirty="0">
                <a:solidFill>
                  <a:srgbClr val="2591AB"/>
                </a:solidFill>
                <a:latin typeface="Calibri" panose="020F0502020204030204" pitchFamily="34" charset="0"/>
                <a:cs typeface="Calibri" panose="020F0502020204030204" pitchFamily="34" charset="0"/>
              </a:rPr>
              <a:t>Ne pas oublier de mettre à jour les adresses mails: </a:t>
            </a:r>
            <a:r>
              <a:rPr lang="fr-FR" sz="1400" b="1" dirty="0" smtClean="0">
                <a:solidFill>
                  <a:srgbClr val="2591AB"/>
                </a:solidFill>
                <a:latin typeface="Calibri" panose="020F0502020204030204" pitchFamily="34" charset="0"/>
                <a:cs typeface="Calibri" panose="020F0502020204030204" pitchFamily="34" charset="0"/>
              </a:rPr>
              <a:t>dans « identité collectivité » </a:t>
            </a:r>
            <a:r>
              <a:rPr lang="fr-FR" sz="1400" b="1" dirty="0">
                <a:solidFill>
                  <a:srgbClr val="2591AB"/>
                </a:solidFill>
                <a:latin typeface="Calibri" panose="020F0502020204030204" pitchFamily="34" charset="0"/>
                <a:cs typeface="Calibri" panose="020F0502020204030204" pitchFamily="34" charset="0"/>
              </a:rPr>
              <a:t>et </a:t>
            </a:r>
            <a:r>
              <a:rPr lang="fr-FR" sz="1400" b="1" dirty="0" smtClean="0">
                <a:solidFill>
                  <a:srgbClr val="2591AB"/>
                </a:solidFill>
                <a:latin typeface="Calibri" panose="020F0502020204030204" pitchFamily="34" charset="0"/>
                <a:cs typeface="Calibri" panose="020F0502020204030204" pitchFamily="34" charset="0"/>
              </a:rPr>
              <a:t>« contacts »</a:t>
            </a:r>
            <a:endParaRPr lang="fr-FR" sz="1400" b="1" dirty="0">
              <a:solidFill>
                <a:srgbClr val="2591AB"/>
              </a:solidFill>
              <a:latin typeface="Calibri" panose="020F0502020204030204" pitchFamily="34" charset="0"/>
              <a:cs typeface="Calibri" panose="020F0502020204030204" pitchFamily="34" charset="0"/>
            </a:endParaRPr>
          </a:p>
          <a:p>
            <a:pPr marL="400050" indent="-400050"/>
            <a:endParaRPr lang="fr-FR" dirty="0" smtClean="0"/>
          </a:p>
          <a:p>
            <a:pPr marL="400050" indent="-400050"/>
            <a:endParaRPr lang="fr-FR" dirty="0" smtClean="0"/>
          </a:p>
          <a:p>
            <a:pPr marL="400050" indent="-400050"/>
            <a:endParaRPr lang="fr-FR" dirty="0"/>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58316"/>
            <a:ext cx="7920880" cy="857250"/>
          </a:xfrm>
        </p:spPr>
        <p:txBody>
          <a:bodyPr>
            <a:normAutofit/>
          </a:bodyPr>
          <a:lstStyle/>
          <a:p>
            <a:pPr marL="266700">
              <a:tabLst>
                <a:tab pos="180975" algn="l"/>
              </a:tabLst>
            </a:pPr>
            <a:r>
              <a:rPr lang="fr-FR" sz="4000" dirty="0"/>
              <a:t>Création d’un agent</a:t>
            </a:r>
          </a:p>
        </p:txBody>
      </p:sp>
      <p:sp>
        <p:nvSpPr>
          <p:cNvPr id="4" name="Espace réservé du numéro de diapositive 3"/>
          <p:cNvSpPr>
            <a:spLocks noGrp="1"/>
          </p:cNvSpPr>
          <p:nvPr>
            <p:ph type="sldNum" sz="quarter" idx="12"/>
          </p:nvPr>
        </p:nvSpPr>
        <p:spPr/>
        <p:txBody>
          <a:bodyPr/>
          <a:lstStyle/>
          <a:p>
            <a:fld id="{5999CC54-8E6F-43D2-8E6E-7ACA213BAB4B}" type="slidenum">
              <a:rPr lang="fr-FR" b="1" smtClean="0">
                <a:solidFill>
                  <a:schemeClr val="accent4">
                    <a:lumMod val="75000"/>
                  </a:schemeClr>
                </a:solidFill>
              </a:rPr>
              <a:pPr/>
              <a:t>5</a:t>
            </a:fld>
            <a:endParaRPr lang="fr-FR" b="1" dirty="0">
              <a:solidFill>
                <a:schemeClr val="accent4">
                  <a:lumMod val="75000"/>
                </a:schemeClr>
              </a:solidFill>
            </a:endParaRPr>
          </a:p>
        </p:txBody>
      </p:sp>
      <p:pic>
        <p:nvPicPr>
          <p:cNvPr id="5" name="Picture 2" descr="C:\Users\sobo\Desktop\Logo-CDG74-Haute-Def-valide-avec-slogan - Copie.jpg"/>
          <p:cNvPicPr>
            <a:picLocks noChangeAspect="1" noChangeArrowheads="1"/>
          </p:cNvPicPr>
          <p:nvPr/>
        </p:nvPicPr>
        <p:blipFill>
          <a:blip r:embed="rId3" cstate="print"/>
          <a:srcRect/>
          <a:stretch>
            <a:fillRect/>
          </a:stretch>
        </p:blipFill>
        <p:spPr bwMode="auto">
          <a:xfrm>
            <a:off x="107504" y="123478"/>
            <a:ext cx="895654" cy="626427"/>
          </a:xfrm>
          <a:prstGeom prst="rect">
            <a:avLst/>
          </a:prstGeom>
          <a:noFill/>
        </p:spPr>
      </p:pic>
      <p:sp>
        <p:nvSpPr>
          <p:cNvPr id="7" name="ZoneTexte 6"/>
          <p:cNvSpPr txBox="1"/>
          <p:nvPr/>
        </p:nvSpPr>
        <p:spPr>
          <a:xfrm>
            <a:off x="476143" y="1578110"/>
            <a:ext cx="7704856" cy="3693319"/>
          </a:xfrm>
          <a:prstGeom prst="rect">
            <a:avLst/>
          </a:prstGeom>
          <a:noFill/>
        </p:spPr>
        <p:txBody>
          <a:bodyPr wrap="square" rtlCol="0">
            <a:spAutoFit/>
          </a:bodyPr>
          <a:lstStyle/>
          <a:p>
            <a:pPr marL="400050" indent="-400050">
              <a:buFont typeface="Wingdings" panose="05000000000000000000" pitchFamily="2" charset="2"/>
              <a:buChar char="Ø"/>
            </a:pPr>
            <a:r>
              <a:rPr lang="fr-FR" sz="1400" b="1" dirty="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Création de l’agent dans AGIRHE :</a:t>
            </a:r>
          </a:p>
          <a:p>
            <a:endParaRPr lang="fr-FR" sz="1400" dirty="0">
              <a:solidFill>
                <a:srgbClr val="003366"/>
              </a:solidFill>
              <a:latin typeface="Calibri" panose="020F0502020204030204" pitchFamily="34" charset="0"/>
              <a:cs typeface="Calibri" panose="020F0502020204030204" pitchFamily="34" charset="0"/>
            </a:endParaRPr>
          </a:p>
          <a:p>
            <a:r>
              <a:rPr lang="fr-FR" sz="1400" dirty="0">
                <a:solidFill>
                  <a:srgbClr val="003366"/>
                </a:solidFill>
                <a:latin typeface="Calibri" panose="020F0502020204030204" pitchFamily="34" charset="0"/>
                <a:cs typeface="Calibri" panose="020F0502020204030204" pitchFamily="34" charset="0"/>
              </a:rPr>
              <a:t>Ajouter un agent, identité…</a:t>
            </a:r>
          </a:p>
          <a:p>
            <a:pPr marL="400050" indent="-400050"/>
            <a:endParaRPr lang="fr-FR" sz="1400" dirty="0">
              <a:solidFill>
                <a:srgbClr val="003366"/>
              </a:solidFill>
              <a:latin typeface="Calibri" panose="020F0502020204030204" pitchFamily="34" charset="0"/>
              <a:cs typeface="Calibri" panose="020F0502020204030204" pitchFamily="34" charset="0"/>
            </a:endParaRPr>
          </a:p>
          <a:p>
            <a:pPr marL="400050" indent="-400050">
              <a:buFont typeface="Wingdings" panose="05000000000000000000" pitchFamily="2" charset="2"/>
              <a:buChar char="Ø"/>
            </a:pPr>
            <a:r>
              <a:rPr lang="fr-FR" sz="1400" b="1" dirty="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En cas de changement de situation familial: mariage, divorce, naissance </a:t>
            </a:r>
          </a:p>
          <a:p>
            <a:endParaRPr lang="fr-FR" sz="1400" dirty="0">
              <a:solidFill>
                <a:srgbClr val="003366"/>
              </a:solidFill>
              <a:latin typeface="Calibri" panose="020F0502020204030204" pitchFamily="34" charset="0"/>
              <a:cs typeface="Calibri" panose="020F0502020204030204" pitchFamily="34" charset="0"/>
            </a:endParaRPr>
          </a:p>
          <a:p>
            <a:pPr marL="400050" indent="-400050"/>
            <a:r>
              <a:rPr lang="fr-FR" sz="1400" dirty="0">
                <a:solidFill>
                  <a:srgbClr val="003366"/>
                </a:solidFill>
                <a:latin typeface="Calibri" panose="020F0502020204030204" pitchFamily="34" charset="0"/>
                <a:cs typeface="Calibri" panose="020F0502020204030204" pitchFamily="34" charset="0"/>
              </a:rPr>
              <a:t>Il faut compléter dans identité, Evènements familiaux.</a:t>
            </a:r>
          </a:p>
          <a:p>
            <a:pPr marL="400050" indent="-400050"/>
            <a:endParaRPr lang="fr-FR" sz="1400" dirty="0">
              <a:solidFill>
                <a:srgbClr val="003366"/>
              </a:solidFill>
              <a:latin typeface="Calibri" panose="020F0502020204030204" pitchFamily="34" charset="0"/>
              <a:cs typeface="Calibri" panose="020F0502020204030204" pitchFamily="34" charset="0"/>
            </a:endParaRPr>
          </a:p>
          <a:p>
            <a:pPr marL="400050" indent="-400050" algn="ctr"/>
            <a:r>
              <a:rPr lang="fr-FR" sz="1400" b="1" dirty="0">
                <a:solidFill>
                  <a:srgbClr val="2F93AB"/>
                </a:solidFill>
                <a:latin typeface="Calibri" panose="020F0502020204030204" pitchFamily="34" charset="0"/>
                <a:cs typeface="Calibri" panose="020F0502020204030204" pitchFamily="34" charset="0"/>
              </a:rPr>
              <a:t>Il y a une interface (+24heures) entre AGIRHE et MEDTRA (logiciel pour la médecine de prévention)</a:t>
            </a:r>
          </a:p>
          <a:p>
            <a:pPr algn="just"/>
            <a:endParaRPr lang="fr-FR" i="1" dirty="0" smtClean="0">
              <a:solidFill>
                <a:srgbClr val="003366"/>
              </a:solidFill>
            </a:endParaRPr>
          </a:p>
          <a:p>
            <a:pPr marL="400050" indent="-400050"/>
            <a:endParaRPr lang="fr-FR" dirty="0" smtClean="0"/>
          </a:p>
          <a:p>
            <a:pPr marL="400050" indent="-400050"/>
            <a:endParaRPr lang="fr-FR" dirty="0" smtClean="0"/>
          </a:p>
          <a:p>
            <a:pPr marL="400050" indent="-400050"/>
            <a:endParaRPr lang="fr-FR" dirty="0" smtClean="0"/>
          </a:p>
          <a:p>
            <a:pPr marL="400050" indent="-400050"/>
            <a:endParaRPr lang="fr-FR" dirty="0" smtClean="0"/>
          </a:p>
          <a:p>
            <a:pPr marL="400050" indent="-400050"/>
            <a:endParaRPr lang="fr-FR" dirty="0"/>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266700">
              <a:tabLst>
                <a:tab pos="180975" algn="l"/>
              </a:tabLst>
            </a:pPr>
            <a:r>
              <a:rPr lang="fr-FR" sz="4000" dirty="0"/>
              <a:t>Rappel des actes à transmettre</a:t>
            </a:r>
          </a:p>
        </p:txBody>
      </p:sp>
      <p:sp>
        <p:nvSpPr>
          <p:cNvPr id="3" name="Espace réservé du numéro de diapositive 2"/>
          <p:cNvSpPr>
            <a:spLocks noGrp="1"/>
          </p:cNvSpPr>
          <p:nvPr>
            <p:ph type="sldNum" sz="quarter" idx="12"/>
          </p:nvPr>
        </p:nvSpPr>
        <p:spPr/>
        <p:txBody>
          <a:bodyPr/>
          <a:lstStyle/>
          <a:p>
            <a:r>
              <a:rPr lang="fr-FR" dirty="0" smtClean="0"/>
              <a:t>6</a:t>
            </a:r>
            <a:endParaRPr lang="fr-FR" dirty="0"/>
          </a:p>
        </p:txBody>
      </p:sp>
      <p:sp>
        <p:nvSpPr>
          <p:cNvPr id="4" name="ZoneTexte 3"/>
          <p:cNvSpPr txBox="1"/>
          <p:nvPr/>
        </p:nvSpPr>
        <p:spPr>
          <a:xfrm>
            <a:off x="539552" y="1203599"/>
            <a:ext cx="8424936" cy="4493538"/>
          </a:xfrm>
          <a:prstGeom prst="rect">
            <a:avLst/>
          </a:prstGeom>
          <a:noFill/>
        </p:spPr>
        <p:txBody>
          <a:bodyPr wrap="square" rtlCol="0">
            <a:spAutoFit/>
          </a:bodyPr>
          <a:lstStyle/>
          <a:p>
            <a:pPr marL="285750" indent="-285750">
              <a:buFont typeface="Wingdings" panose="05000000000000000000" pitchFamily="2" charset="2"/>
              <a:buChar char="ü"/>
            </a:pPr>
            <a:endParaRPr lang="fr-FR" sz="1200" dirty="0" smtClean="0">
              <a:solidFill>
                <a:srgbClr val="003366"/>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ü"/>
            </a:pPr>
            <a:endParaRPr lang="fr-FR" sz="1200" dirty="0">
              <a:solidFill>
                <a:srgbClr val="003366"/>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ü"/>
            </a:pPr>
            <a:r>
              <a:rPr lang="fr-FR" sz="1400" dirty="0" smtClean="0">
                <a:solidFill>
                  <a:srgbClr val="003366"/>
                </a:solidFill>
                <a:latin typeface="Calibri" panose="020F0502020204030204" pitchFamily="34" charset="0"/>
                <a:cs typeface="Calibri" panose="020F0502020204030204" pitchFamily="34" charset="0"/>
              </a:rPr>
              <a:t>Transmettre les contrats et arrêtés </a:t>
            </a:r>
            <a:r>
              <a:rPr lang="fr-FR" sz="1400" b="1" u="sng" dirty="0" smtClean="0">
                <a:solidFill>
                  <a:srgbClr val="003366"/>
                </a:solidFill>
                <a:latin typeface="Calibri" panose="020F0502020204030204" pitchFamily="34" charset="0"/>
                <a:cs typeface="Calibri" panose="020F0502020204030204" pitchFamily="34" charset="0"/>
              </a:rPr>
              <a:t>signés uniquement par l’autorité territoriale </a:t>
            </a:r>
            <a:r>
              <a:rPr lang="fr-FR" sz="1400" b="1" dirty="0" smtClean="0">
                <a:solidFill>
                  <a:srgbClr val="003366"/>
                </a:solidFill>
                <a:latin typeface="Calibri" panose="020F0502020204030204" pitchFamily="34" charset="0"/>
                <a:cs typeface="Calibri" panose="020F0502020204030204" pitchFamily="34" charset="0"/>
              </a:rPr>
              <a:t>(et non par l’agent</a:t>
            </a:r>
            <a:r>
              <a:rPr lang="fr-FR" sz="1400" b="1" dirty="0" smtClean="0">
                <a:solidFill>
                  <a:srgbClr val="003366"/>
                </a:solidFill>
                <a:latin typeface="Calibri" panose="020F0502020204030204" pitchFamily="34" charset="0"/>
                <a:cs typeface="Calibri" panose="020F0502020204030204" pitchFamily="34" charset="0"/>
              </a:rPr>
              <a:t>)</a:t>
            </a:r>
          </a:p>
          <a:p>
            <a:r>
              <a:rPr lang="fr-FR" sz="1400" b="1" dirty="0" smtClean="0">
                <a:solidFill>
                  <a:srgbClr val="FF0000"/>
                </a:solidFill>
                <a:latin typeface="Calibri" panose="020F0502020204030204" pitchFamily="34" charset="0"/>
                <a:cs typeface="Calibri" panose="020F0502020204030204" pitchFamily="34" charset="0"/>
              </a:rPr>
              <a:t>Vous pouvez éditer la liste depuis AGIRHE: onglet « Agent », sélectionner « à transmettre au CDG »</a:t>
            </a:r>
            <a:endParaRPr lang="fr-FR" sz="1400" b="1" dirty="0" smtClean="0">
              <a:solidFill>
                <a:srgbClr val="FF0000"/>
              </a:solidFill>
              <a:latin typeface="Calibri" panose="020F0502020204030204" pitchFamily="34" charset="0"/>
              <a:cs typeface="Calibri" panose="020F0502020204030204" pitchFamily="34" charset="0"/>
            </a:endParaRPr>
          </a:p>
          <a:p>
            <a:endParaRPr lang="fr-FR" sz="1400" b="1" dirty="0" smtClean="0">
              <a:solidFill>
                <a:srgbClr val="003366"/>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ü"/>
            </a:pPr>
            <a:r>
              <a:rPr lang="fr-FR" sz="1400" dirty="0" smtClean="0">
                <a:solidFill>
                  <a:srgbClr val="003366"/>
                </a:solidFill>
                <a:latin typeface="Calibri" panose="020F0502020204030204" pitchFamily="34" charset="0"/>
                <a:cs typeface="Calibri" panose="020F0502020204030204" pitchFamily="34" charset="0"/>
              </a:rPr>
              <a:t>Conseil : </a:t>
            </a:r>
            <a:r>
              <a:rPr lang="fr-FR" sz="1400" dirty="0" smtClean="0">
                <a:solidFill>
                  <a:srgbClr val="003366"/>
                </a:solidFill>
                <a:latin typeface="Calibri" panose="020F0502020204030204" pitchFamily="34" charset="0"/>
                <a:cs typeface="Calibri" panose="020F0502020204030204" pitchFamily="34" charset="0"/>
              </a:rPr>
              <a:t>effectuer </a:t>
            </a:r>
            <a:r>
              <a:rPr lang="fr-FR" sz="1400" dirty="0" smtClean="0">
                <a:solidFill>
                  <a:srgbClr val="003366"/>
                </a:solidFill>
                <a:latin typeface="Calibri" panose="020F0502020204030204" pitchFamily="34" charset="0"/>
                <a:cs typeface="Calibri" panose="020F0502020204030204" pitchFamily="34" charset="0"/>
              </a:rPr>
              <a:t>les envois au fur et à mesure (dès que l’acte </a:t>
            </a:r>
            <a:r>
              <a:rPr lang="fr-FR" sz="1400" dirty="0" smtClean="0">
                <a:solidFill>
                  <a:srgbClr val="003366"/>
                </a:solidFill>
                <a:latin typeface="Calibri" panose="020F0502020204030204" pitchFamily="34" charset="0"/>
                <a:cs typeface="Calibri" panose="020F0502020204030204" pitchFamily="34" charset="0"/>
              </a:rPr>
              <a:t>est signé </a:t>
            </a:r>
            <a:r>
              <a:rPr lang="fr-FR" sz="1400" dirty="0" smtClean="0">
                <a:solidFill>
                  <a:srgbClr val="003366"/>
                </a:solidFill>
                <a:latin typeface="Calibri" panose="020F0502020204030204" pitchFamily="34" charset="0"/>
                <a:cs typeface="Calibri" panose="020F0502020204030204" pitchFamily="34" charset="0"/>
              </a:rPr>
              <a:t>par l’autorité territoriale)</a:t>
            </a:r>
          </a:p>
          <a:p>
            <a:pPr marL="285750" indent="-285750">
              <a:buFont typeface="Wingdings" panose="05000000000000000000" pitchFamily="2" charset="2"/>
              <a:buChar char="ü"/>
            </a:pPr>
            <a:endParaRPr lang="fr-FR" sz="1400" dirty="0">
              <a:solidFill>
                <a:srgbClr val="003366"/>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ü"/>
            </a:pPr>
            <a:r>
              <a:rPr lang="fr-FR" sz="1400" dirty="0" smtClean="0">
                <a:solidFill>
                  <a:srgbClr val="003366"/>
                </a:solidFill>
                <a:latin typeface="Calibri" panose="020F0502020204030204" pitchFamily="34" charset="0"/>
                <a:cs typeface="Calibri" panose="020F0502020204030204" pitchFamily="34" charset="0"/>
              </a:rPr>
              <a:t>La vérification </a:t>
            </a:r>
            <a:r>
              <a:rPr lang="fr-FR" sz="1400" dirty="0" smtClean="0">
                <a:solidFill>
                  <a:srgbClr val="003366"/>
                </a:solidFill>
                <a:latin typeface="Calibri" panose="020F0502020204030204" pitchFamily="34" charset="0"/>
                <a:cs typeface="Calibri" panose="020F0502020204030204" pitchFamily="34" charset="0"/>
              </a:rPr>
              <a:t>par la référente carrière s’effectue </a:t>
            </a:r>
            <a:r>
              <a:rPr lang="fr-FR" sz="1400" dirty="0" smtClean="0">
                <a:solidFill>
                  <a:srgbClr val="003366"/>
                </a:solidFill>
                <a:latin typeface="Calibri" panose="020F0502020204030204" pitchFamily="34" charset="0"/>
                <a:cs typeface="Calibri" panose="020F0502020204030204" pitchFamily="34" charset="0"/>
              </a:rPr>
              <a:t>au moment de la réception des actes signés par l’autorité territoriale</a:t>
            </a:r>
          </a:p>
          <a:p>
            <a:r>
              <a:rPr lang="fr-FR" sz="1400" dirty="0" smtClean="0">
                <a:solidFill>
                  <a:srgbClr val="003366"/>
                </a:solidFill>
                <a:latin typeface="Calibri" panose="020F0502020204030204" pitchFamily="34" charset="0"/>
                <a:cs typeface="Calibri" panose="020F0502020204030204" pitchFamily="34" charset="0"/>
              </a:rPr>
              <a:t> </a:t>
            </a:r>
          </a:p>
          <a:p>
            <a:pPr marL="285750" indent="-285750">
              <a:buFont typeface="Wingdings" panose="05000000000000000000" pitchFamily="2" charset="2"/>
              <a:buChar char="ü"/>
            </a:pPr>
            <a:r>
              <a:rPr lang="fr-FR" sz="1400" dirty="0" smtClean="0">
                <a:solidFill>
                  <a:srgbClr val="003366"/>
                </a:solidFill>
                <a:latin typeface="Calibri" panose="020F0502020204030204" pitchFamily="34" charset="0"/>
                <a:cs typeface="Calibri" panose="020F0502020204030204" pitchFamily="34" charset="0"/>
              </a:rPr>
              <a:t>Quelques chiffres clés en 2018  :  </a:t>
            </a:r>
            <a:r>
              <a:rPr lang="fr-FR" sz="1400" b="1" dirty="0" smtClean="0">
                <a:solidFill>
                  <a:srgbClr val="003366"/>
                </a:solidFill>
                <a:latin typeface="Calibri" panose="020F0502020204030204" pitchFamily="34" charset="0"/>
                <a:cs typeface="Calibri" panose="020F0502020204030204" pitchFamily="34" charset="0"/>
              </a:rPr>
              <a:t>24 520 actes traités 		</a:t>
            </a:r>
            <a:r>
              <a:rPr lang="fr-FR" sz="1400" dirty="0" smtClean="0">
                <a:solidFill>
                  <a:srgbClr val="003366"/>
                </a:solidFill>
                <a:latin typeface="Calibri" panose="020F0502020204030204" pitchFamily="34" charset="0"/>
                <a:cs typeface="Calibri" panose="020F0502020204030204" pitchFamily="34" charset="0"/>
              </a:rPr>
              <a:t>à ce jour : </a:t>
            </a:r>
            <a:r>
              <a:rPr lang="fr-FR" sz="1400" b="1" dirty="0" smtClean="0">
                <a:solidFill>
                  <a:srgbClr val="003366"/>
                </a:solidFill>
                <a:latin typeface="Calibri" panose="020F0502020204030204" pitchFamily="34" charset="0"/>
                <a:cs typeface="Calibri" panose="020F0502020204030204" pitchFamily="34" charset="0"/>
              </a:rPr>
              <a:t>17 970 actes traités</a:t>
            </a:r>
          </a:p>
          <a:p>
            <a:endParaRPr lang="fr-FR" sz="1400" b="1" dirty="0" smtClean="0">
              <a:solidFill>
                <a:srgbClr val="003366"/>
              </a:solidFill>
              <a:latin typeface="Calibri" panose="020F0502020204030204" pitchFamily="34" charset="0"/>
              <a:cs typeface="Calibri" panose="020F0502020204030204" pitchFamily="34" charset="0"/>
            </a:endParaRPr>
          </a:p>
          <a:p>
            <a:r>
              <a:rPr lang="fr-FR" sz="1400" dirty="0" smtClean="0">
                <a:solidFill>
                  <a:srgbClr val="003366"/>
                </a:solidFill>
                <a:latin typeface="Calibri" panose="020F0502020204030204" pitchFamily="34" charset="0"/>
                <a:cs typeface="Calibri" panose="020F0502020204030204" pitchFamily="34" charset="0"/>
              </a:rPr>
              <a:t>       Avancements de grade en 2018 :   </a:t>
            </a:r>
            <a:r>
              <a:rPr lang="fr-FR" sz="1400" b="1" dirty="0" smtClean="0">
                <a:solidFill>
                  <a:srgbClr val="003366"/>
                </a:solidFill>
                <a:latin typeface="Calibri" panose="020F0502020204030204" pitchFamily="34" charset="0"/>
                <a:cs typeface="Calibri" panose="020F0502020204030204" pitchFamily="34" charset="0"/>
              </a:rPr>
              <a:t>783                                                               </a:t>
            </a:r>
            <a:r>
              <a:rPr lang="fr-FR" sz="1400" dirty="0" smtClean="0">
                <a:solidFill>
                  <a:srgbClr val="003366"/>
                </a:solidFill>
                <a:latin typeface="Calibri" panose="020F0502020204030204" pitchFamily="34" charset="0"/>
                <a:cs typeface="Calibri" panose="020F0502020204030204" pitchFamily="34" charset="0"/>
              </a:rPr>
              <a:t>à </a:t>
            </a:r>
            <a:r>
              <a:rPr lang="fr-FR" sz="1400" dirty="0">
                <a:solidFill>
                  <a:srgbClr val="003366"/>
                </a:solidFill>
                <a:latin typeface="Calibri" panose="020F0502020204030204" pitchFamily="34" charset="0"/>
                <a:cs typeface="Calibri" panose="020F0502020204030204" pitchFamily="34" charset="0"/>
              </a:rPr>
              <a:t>ce jour </a:t>
            </a:r>
            <a:r>
              <a:rPr lang="fr-FR" sz="1400" dirty="0" smtClean="0">
                <a:solidFill>
                  <a:srgbClr val="003366"/>
                </a:solidFill>
                <a:latin typeface="Calibri" panose="020F0502020204030204" pitchFamily="34" charset="0"/>
                <a:cs typeface="Calibri" panose="020F0502020204030204" pitchFamily="34" charset="0"/>
              </a:rPr>
              <a:t>: </a:t>
            </a:r>
            <a:r>
              <a:rPr lang="fr-FR" sz="1400" b="1" dirty="0" smtClean="0">
                <a:solidFill>
                  <a:srgbClr val="003366"/>
                </a:solidFill>
                <a:latin typeface="Calibri" panose="020F0502020204030204" pitchFamily="34" charset="0"/>
                <a:cs typeface="Calibri" panose="020F0502020204030204" pitchFamily="34" charset="0"/>
              </a:rPr>
              <a:t>658 </a:t>
            </a:r>
            <a:endParaRPr lang="fr-FR" sz="1400" b="1" dirty="0">
              <a:solidFill>
                <a:srgbClr val="003366"/>
              </a:solidFill>
              <a:latin typeface="Calibri" panose="020F0502020204030204" pitchFamily="34" charset="0"/>
              <a:cs typeface="Calibri" panose="020F0502020204030204" pitchFamily="34" charset="0"/>
            </a:endParaRPr>
          </a:p>
          <a:p>
            <a:endParaRPr lang="fr-FR" sz="1400" b="1" dirty="0" smtClean="0">
              <a:solidFill>
                <a:srgbClr val="003366"/>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ü"/>
            </a:pPr>
            <a:endParaRPr lang="fr-FR" sz="1200" b="1" dirty="0">
              <a:solidFill>
                <a:srgbClr val="003366"/>
              </a:solidFill>
              <a:latin typeface="Calibri" panose="020F0502020204030204" pitchFamily="34" charset="0"/>
              <a:cs typeface="Calibri" panose="020F0502020204030204" pitchFamily="34" charset="0"/>
            </a:endParaRPr>
          </a:p>
          <a:p>
            <a:r>
              <a:rPr lang="fr-FR" sz="1400" dirty="0">
                <a:solidFill>
                  <a:srgbClr val="003366"/>
                </a:solidFill>
                <a:latin typeface="Calibri" panose="020F0502020204030204" pitchFamily="34" charset="0"/>
                <a:cs typeface="Calibri" panose="020F0502020204030204" pitchFamily="34" charset="0"/>
              </a:rPr>
              <a:t> </a:t>
            </a:r>
          </a:p>
          <a:p>
            <a:endParaRPr lang="fr-FR" sz="1400" dirty="0">
              <a:solidFill>
                <a:srgbClr val="003366"/>
              </a:solidFill>
              <a:latin typeface="Calibri" panose="020F0502020204030204" pitchFamily="34" charset="0"/>
              <a:cs typeface="Calibri" panose="020F0502020204030204" pitchFamily="34" charset="0"/>
            </a:endParaRPr>
          </a:p>
          <a:p>
            <a:pPr marL="400050" indent="-400050"/>
            <a:endParaRPr lang="fr-FR" dirty="0" smtClean="0"/>
          </a:p>
          <a:p>
            <a:pPr marL="400050" indent="-400050"/>
            <a:endParaRPr lang="fr-FR" dirty="0" smtClean="0"/>
          </a:p>
          <a:p>
            <a:pPr marL="400050" indent="-400050"/>
            <a:endParaRPr lang="fr-FR" dirty="0"/>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r>
              <a:rPr lang="fr-FR" dirty="0" smtClean="0">
                <a:solidFill>
                  <a:schemeClr val="accent4">
                    <a:lumMod val="75000"/>
                  </a:schemeClr>
                </a:solidFill>
              </a:rPr>
              <a:t>7</a:t>
            </a:r>
            <a:endParaRPr lang="fr-FR" dirty="0">
              <a:solidFill>
                <a:schemeClr val="accent4">
                  <a:lumMod val="75000"/>
                </a:schemeClr>
              </a:solidFill>
            </a:endParaRPr>
          </a:p>
        </p:txBody>
      </p:sp>
      <p:sp>
        <p:nvSpPr>
          <p:cNvPr id="6" name="Espace réservé du contenu 5"/>
          <p:cNvSpPr>
            <a:spLocks noGrp="1"/>
          </p:cNvSpPr>
          <p:nvPr>
            <p:ph idx="1"/>
          </p:nvPr>
        </p:nvSpPr>
        <p:spPr>
          <a:xfrm>
            <a:off x="457200" y="1275606"/>
            <a:ext cx="8229600" cy="3672408"/>
          </a:xfrm>
        </p:spPr>
        <p:txBody>
          <a:bodyPr/>
          <a:lstStyle/>
          <a:p>
            <a:pPr marL="0" indent="0">
              <a:buNone/>
            </a:pPr>
            <a:r>
              <a:rPr lang="fr-FR" sz="1600" b="1" dirty="0" smtClean="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Ne </a:t>
            </a:r>
            <a:r>
              <a:rPr lang="fr-FR" sz="16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pas transmettre au CDG74 (saisir uniquement sur </a:t>
            </a:r>
            <a:r>
              <a:rPr lang="fr-FR" sz="1600" b="1" dirty="0" err="1">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Agirhe</a:t>
            </a:r>
            <a:r>
              <a:rPr lang="fr-FR" sz="16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fr-FR" sz="1600" b="1" dirty="0" smtClean="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p>
          <a:p>
            <a:pPr marL="0" indent="0">
              <a:buNone/>
            </a:pPr>
            <a:endParaRPr lang="fr-FR" sz="800" dirty="0" smtClean="0">
              <a:solidFill>
                <a:srgbClr val="FF0000"/>
              </a:solidFill>
              <a:latin typeface="Calibri" panose="020F0502020204030204" pitchFamily="34" charset="0"/>
              <a:cs typeface="Calibri" panose="020F0502020204030204" pitchFamily="34" charset="0"/>
            </a:endParaRPr>
          </a:p>
          <a:p>
            <a:pPr>
              <a:buFont typeface="Wingdings" panose="05000000000000000000" pitchFamily="2" charset="2"/>
              <a:buChar char="Ø"/>
            </a:pPr>
            <a:r>
              <a:rPr lang="fr-FR" sz="1400" b="1" dirty="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RECRUTEMENTS SUR EMPLOIS NON PERMANENTS </a:t>
            </a:r>
            <a:r>
              <a:rPr lang="fr-FR" sz="1400" dirty="0">
                <a:solidFill>
                  <a:srgbClr val="003366"/>
                </a:solidFill>
                <a:latin typeface="Calibri" panose="020F0502020204030204" pitchFamily="34" charset="0"/>
                <a:cs typeface="Calibri" panose="020F0502020204030204" pitchFamily="34" charset="0"/>
              </a:rPr>
              <a:t>:</a:t>
            </a:r>
          </a:p>
          <a:p>
            <a:pPr marL="0" indent="0">
              <a:buNone/>
            </a:pPr>
            <a:endParaRPr lang="fr-FR" sz="800" dirty="0">
              <a:solidFill>
                <a:srgbClr val="003366"/>
              </a:solidFill>
              <a:latin typeface="Calibri" panose="020F0502020204030204" pitchFamily="34" charset="0"/>
              <a:cs typeface="Calibri" panose="020F0502020204030204" pitchFamily="34" charset="0"/>
            </a:endParaRPr>
          </a:p>
          <a:p>
            <a:pPr lvl="0" algn="just"/>
            <a:r>
              <a:rPr lang="fr-FR" sz="1400" dirty="0">
                <a:solidFill>
                  <a:srgbClr val="003366"/>
                </a:solidFill>
                <a:latin typeface="Calibri" panose="020F0502020204030204" pitchFamily="34" charset="0"/>
                <a:cs typeface="Calibri" panose="020F0502020204030204" pitchFamily="34" charset="0"/>
              </a:rPr>
              <a:t>Accroissement temporaire d’activité (durée maximum de 12 mois sur une période de référence de 18 </a:t>
            </a:r>
            <a:r>
              <a:rPr lang="fr-FR" sz="1400" dirty="0" smtClean="0">
                <a:solidFill>
                  <a:srgbClr val="003366"/>
                </a:solidFill>
                <a:latin typeface="Calibri" panose="020F0502020204030204" pitchFamily="34" charset="0"/>
                <a:cs typeface="Calibri" panose="020F0502020204030204" pitchFamily="34" charset="0"/>
              </a:rPr>
              <a:t>mois: article </a:t>
            </a:r>
            <a:r>
              <a:rPr lang="fr-FR" sz="1400" dirty="0">
                <a:solidFill>
                  <a:srgbClr val="003366"/>
                </a:solidFill>
                <a:latin typeface="Calibri" panose="020F0502020204030204" pitchFamily="34" charset="0"/>
                <a:cs typeface="Calibri" panose="020F0502020204030204" pitchFamily="34" charset="0"/>
              </a:rPr>
              <a:t>3 1° loi n° 84-53)</a:t>
            </a:r>
          </a:p>
          <a:p>
            <a:pPr lvl="0" algn="just"/>
            <a:r>
              <a:rPr lang="fr-FR" sz="1400" dirty="0">
                <a:solidFill>
                  <a:srgbClr val="003366"/>
                </a:solidFill>
                <a:latin typeface="Calibri" panose="020F0502020204030204" pitchFamily="34" charset="0"/>
                <a:cs typeface="Calibri" panose="020F0502020204030204" pitchFamily="34" charset="0"/>
              </a:rPr>
              <a:t>Accroissement saisonnier d’activité (durée maximum de 6 mois sur une période de référence de 12 </a:t>
            </a:r>
            <a:r>
              <a:rPr lang="fr-FR" sz="1400" dirty="0" smtClean="0">
                <a:solidFill>
                  <a:srgbClr val="003366"/>
                </a:solidFill>
                <a:latin typeface="Calibri" panose="020F0502020204030204" pitchFamily="34" charset="0"/>
                <a:cs typeface="Calibri" panose="020F0502020204030204" pitchFamily="34" charset="0"/>
              </a:rPr>
              <a:t>mois: article </a:t>
            </a:r>
            <a:r>
              <a:rPr lang="fr-FR" sz="1400" dirty="0">
                <a:solidFill>
                  <a:srgbClr val="003366"/>
                </a:solidFill>
                <a:latin typeface="Calibri" panose="020F0502020204030204" pitchFamily="34" charset="0"/>
                <a:cs typeface="Calibri" panose="020F0502020204030204" pitchFamily="34" charset="0"/>
              </a:rPr>
              <a:t>3 2° loi n° 84-53)</a:t>
            </a:r>
          </a:p>
          <a:p>
            <a:pPr marL="0" lvl="0" indent="0">
              <a:buNone/>
            </a:pPr>
            <a:endParaRPr lang="fr-FR" sz="800" dirty="0">
              <a:solidFill>
                <a:srgbClr val="003366"/>
              </a:solidFill>
              <a:latin typeface="Calibri" panose="020F0502020204030204" pitchFamily="34" charset="0"/>
              <a:cs typeface="Calibri" panose="020F0502020204030204" pitchFamily="34" charset="0"/>
            </a:endParaRPr>
          </a:p>
          <a:p>
            <a:pPr>
              <a:buFont typeface="Wingdings" panose="05000000000000000000" pitchFamily="2" charset="2"/>
              <a:buChar char="Ø"/>
            </a:pPr>
            <a:r>
              <a:rPr lang="fr-FR" sz="1400" b="1" dirty="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CONTRATS DE DROIT PRIVE </a:t>
            </a:r>
            <a:r>
              <a:rPr lang="fr-FR" sz="1400" b="1" dirty="0" smtClean="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p>
          <a:p>
            <a:pPr marL="0" indent="0">
              <a:buNone/>
            </a:pPr>
            <a:endParaRPr lang="fr-FR" sz="800" b="1" dirty="0">
              <a:solidFill>
                <a:srgbClr val="003366"/>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r>
              <a:rPr lang="fr-FR" sz="1400" dirty="0">
                <a:solidFill>
                  <a:srgbClr val="003366"/>
                </a:solidFill>
                <a:latin typeface="Calibri" panose="020F0502020204030204" pitchFamily="34" charset="0"/>
                <a:cs typeface="Calibri" panose="020F0502020204030204" pitchFamily="34" charset="0"/>
              </a:rPr>
              <a:t>Emplois d’avenir-Apprentis-CAE-CUI…</a:t>
            </a:r>
          </a:p>
          <a:p>
            <a:endParaRPr lang="fr-FR" sz="1600" b="1" dirty="0">
              <a:latin typeface="Calibri" panose="020F0502020204030204" pitchFamily="34" charset="0"/>
              <a:cs typeface="Calibri" panose="020F0502020204030204" pitchFamily="34" charset="0"/>
            </a:endParaRPr>
          </a:p>
          <a:p>
            <a:pPr marL="0" indent="0">
              <a:buNone/>
            </a:pPr>
            <a:r>
              <a:rPr lang="fr-FR" sz="1400" b="1" dirty="0">
                <a:solidFill>
                  <a:srgbClr val="27899D"/>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Il y a une interface (+24heures) entre AGIRHE et MEDTRA (logiciel pour la médecine de prévention)</a:t>
            </a:r>
          </a:p>
          <a:p>
            <a:pPr marL="0" lvl="0" indent="0">
              <a:buNone/>
            </a:pPr>
            <a:endParaRPr lang="fr-FR" sz="1600" dirty="0" smtClean="0"/>
          </a:p>
          <a:p>
            <a:pPr marL="0" lvl="0" indent="0">
              <a:buNone/>
            </a:pPr>
            <a:endParaRPr lang="fr-FR" sz="1600" dirty="0"/>
          </a:p>
          <a:p>
            <a:pPr marL="0" indent="0">
              <a:buNone/>
            </a:pPr>
            <a:endParaRPr lang="fr-FR" sz="1600" dirty="0">
              <a:solidFill>
                <a:srgbClr val="FF0000"/>
              </a:solidFill>
            </a:endParaRPr>
          </a:p>
        </p:txBody>
      </p:sp>
      <p:sp>
        <p:nvSpPr>
          <p:cNvPr id="8" name="Titre 7"/>
          <p:cNvSpPr>
            <a:spLocks noGrp="1"/>
          </p:cNvSpPr>
          <p:nvPr>
            <p:ph type="title"/>
          </p:nvPr>
        </p:nvSpPr>
        <p:spPr/>
        <p:txBody>
          <a:bodyPr/>
          <a:lstStyle/>
          <a:p>
            <a:r>
              <a:rPr lang="fr-FR" dirty="0"/>
              <a:t>La gestion des </a:t>
            </a:r>
            <a:r>
              <a:rPr lang="fr-FR" dirty="0" smtClean="0"/>
              <a:t>contractuels</a:t>
            </a:r>
            <a:endParaRPr lang="fr-FR" dirty="0"/>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r>
              <a:rPr lang="fr-FR" dirty="0" smtClean="0">
                <a:solidFill>
                  <a:schemeClr val="accent4">
                    <a:lumMod val="75000"/>
                  </a:schemeClr>
                </a:solidFill>
              </a:rPr>
              <a:t>8</a:t>
            </a:r>
            <a:endParaRPr lang="fr-FR" dirty="0">
              <a:solidFill>
                <a:schemeClr val="accent4">
                  <a:lumMod val="75000"/>
                </a:schemeClr>
              </a:solidFill>
            </a:endParaRPr>
          </a:p>
        </p:txBody>
      </p:sp>
      <p:sp>
        <p:nvSpPr>
          <p:cNvPr id="6" name="Espace réservé du contenu 5"/>
          <p:cNvSpPr>
            <a:spLocks noGrp="1"/>
          </p:cNvSpPr>
          <p:nvPr>
            <p:ph idx="1"/>
          </p:nvPr>
        </p:nvSpPr>
        <p:spPr>
          <a:xfrm>
            <a:off x="179512" y="1275606"/>
            <a:ext cx="8712968" cy="3672408"/>
          </a:xfrm>
        </p:spPr>
        <p:txBody>
          <a:bodyPr>
            <a:normAutofit fontScale="32500" lnSpcReduction="20000"/>
          </a:bodyPr>
          <a:lstStyle/>
          <a:p>
            <a:pPr marL="0" indent="0">
              <a:buNone/>
            </a:pPr>
            <a:r>
              <a:rPr lang="fr-FR" sz="37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a:t>
            </a:r>
            <a:r>
              <a:rPr lang="fr-FR" sz="3700" b="1" dirty="0" smtClean="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ransmettre </a:t>
            </a:r>
            <a:r>
              <a:rPr lang="fr-FR" sz="37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au CDG74 </a:t>
            </a:r>
            <a:r>
              <a:rPr lang="fr-FR" sz="3700" b="1" dirty="0" smtClean="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et saisir sur </a:t>
            </a:r>
            <a:r>
              <a:rPr lang="fr-FR" sz="3700" b="1" dirty="0" err="1" smtClean="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Agirhe</a:t>
            </a:r>
            <a:r>
              <a:rPr lang="fr-FR" sz="3700" b="1" dirty="0" smtClean="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p>
          <a:p>
            <a:pPr marL="0" indent="0">
              <a:buNone/>
            </a:pPr>
            <a:endParaRPr lang="fr-FR" sz="800" dirty="0" smtClean="0">
              <a:solidFill>
                <a:srgbClr val="FF0000"/>
              </a:solidFill>
              <a:latin typeface="Calibri" panose="020F0502020204030204" pitchFamily="34" charset="0"/>
              <a:cs typeface="Calibri" panose="020F0502020204030204" pitchFamily="34" charset="0"/>
            </a:endParaRPr>
          </a:p>
          <a:p>
            <a:pPr lvl="0"/>
            <a:r>
              <a:rPr lang="fr-FR" sz="3500" dirty="0">
                <a:solidFill>
                  <a:srgbClr val="003366"/>
                </a:solidFill>
                <a:latin typeface="Calibri" panose="020F0502020204030204" pitchFamily="34" charset="0"/>
                <a:cs typeface="Calibri" panose="020F0502020204030204" pitchFamily="34" charset="0"/>
              </a:rPr>
              <a:t>tous les </a:t>
            </a:r>
            <a:r>
              <a:rPr lang="fr-FR" sz="3500" b="1" dirty="0">
                <a:solidFill>
                  <a:srgbClr val="003366"/>
                </a:solidFill>
                <a:latin typeface="Calibri" panose="020F0502020204030204" pitchFamily="34" charset="0"/>
                <a:cs typeface="Calibri" panose="020F0502020204030204" pitchFamily="34" charset="0"/>
              </a:rPr>
              <a:t>CDI </a:t>
            </a:r>
          </a:p>
          <a:p>
            <a:pPr lvl="0"/>
            <a:r>
              <a:rPr lang="fr-FR" sz="3500" dirty="0">
                <a:solidFill>
                  <a:srgbClr val="003366"/>
                </a:solidFill>
                <a:latin typeface="Calibri" panose="020F0502020204030204" pitchFamily="34" charset="0"/>
                <a:cs typeface="Calibri" panose="020F0502020204030204" pitchFamily="34" charset="0"/>
              </a:rPr>
              <a:t>et les CDD (contrat initial &amp; renouvellements) dans les cas suivants :</a:t>
            </a:r>
          </a:p>
          <a:p>
            <a:pPr marL="0" indent="0">
              <a:buNone/>
            </a:pPr>
            <a:r>
              <a:rPr lang="fr-FR" sz="3500" dirty="0">
                <a:solidFill>
                  <a:srgbClr val="003366"/>
                </a:solidFill>
                <a:latin typeface="Calibri" panose="020F0502020204030204" pitchFamily="34" charset="0"/>
                <a:cs typeface="Calibri" panose="020F0502020204030204" pitchFamily="34" charset="0"/>
              </a:rPr>
              <a:t> </a:t>
            </a:r>
          </a:p>
          <a:p>
            <a:pPr lvl="0"/>
            <a:r>
              <a:rPr lang="fr-FR" sz="3500" dirty="0">
                <a:solidFill>
                  <a:srgbClr val="003366"/>
                </a:solidFill>
                <a:latin typeface="Calibri" panose="020F0502020204030204" pitchFamily="34" charset="0"/>
                <a:cs typeface="Calibri" panose="020F0502020204030204" pitchFamily="34" charset="0"/>
              </a:rPr>
              <a:t>Remplacement de fonctionnaires et d’agents contractuels momentanément indisponibles </a:t>
            </a:r>
            <a:r>
              <a:rPr lang="fr-FR" sz="3500" b="1" dirty="0">
                <a:solidFill>
                  <a:srgbClr val="003366"/>
                </a:solidFill>
                <a:latin typeface="Calibri" panose="020F0502020204030204" pitchFamily="34" charset="0"/>
                <a:cs typeface="Calibri" panose="020F0502020204030204" pitchFamily="34" charset="0"/>
              </a:rPr>
              <a:t>(article 3-1 loi n° 84-53)</a:t>
            </a:r>
          </a:p>
          <a:p>
            <a:pPr marL="0" indent="0">
              <a:buNone/>
            </a:pPr>
            <a:endParaRPr lang="fr-FR" sz="3500" dirty="0">
              <a:solidFill>
                <a:srgbClr val="003366"/>
              </a:solidFill>
              <a:latin typeface="Calibri" panose="020F0502020204030204" pitchFamily="34" charset="0"/>
              <a:cs typeface="Calibri" panose="020F0502020204030204" pitchFamily="34" charset="0"/>
            </a:endParaRPr>
          </a:p>
          <a:p>
            <a:r>
              <a:rPr lang="fr-FR" sz="3500" dirty="0">
                <a:solidFill>
                  <a:srgbClr val="003366"/>
                </a:solidFill>
                <a:latin typeface="Calibri" panose="020F0502020204030204" pitchFamily="34" charset="0"/>
                <a:cs typeface="Calibri" panose="020F0502020204030204" pitchFamily="34" charset="0"/>
              </a:rPr>
              <a:t>Vacance d’un emploi permanent </a:t>
            </a:r>
            <a:r>
              <a:rPr lang="fr-FR" sz="3500" b="1" dirty="0">
                <a:solidFill>
                  <a:srgbClr val="003366"/>
                </a:solidFill>
                <a:latin typeface="Calibri" panose="020F0502020204030204" pitchFamily="34" charset="0"/>
                <a:cs typeface="Calibri" panose="020F0502020204030204" pitchFamily="34" charset="0"/>
              </a:rPr>
              <a:t>(durée maximum d’1 an, renouvelable 1 seule fois dans la limite de 2 ans - article 3-2 loi n° 84-53)</a:t>
            </a:r>
          </a:p>
          <a:p>
            <a:pPr marL="0" indent="0">
              <a:buNone/>
            </a:pPr>
            <a:endParaRPr lang="fr-FR" sz="3500" dirty="0">
              <a:solidFill>
                <a:srgbClr val="003366"/>
              </a:solidFill>
              <a:latin typeface="Calibri" panose="020F0502020204030204" pitchFamily="34" charset="0"/>
              <a:cs typeface="Calibri" panose="020F0502020204030204" pitchFamily="34" charset="0"/>
            </a:endParaRPr>
          </a:p>
          <a:p>
            <a:pPr lvl="0"/>
            <a:r>
              <a:rPr lang="fr-FR" sz="3500" dirty="0">
                <a:solidFill>
                  <a:srgbClr val="003366"/>
                </a:solidFill>
                <a:latin typeface="Calibri" panose="020F0502020204030204" pitchFamily="34" charset="0"/>
                <a:cs typeface="Calibri" panose="020F0502020204030204" pitchFamily="34" charset="0"/>
              </a:rPr>
              <a:t>Emplois de catégorie A, B, C dans les communes de moins de 1000 habitants, pour une durée inférieure à 17h30 par semaine </a:t>
            </a:r>
            <a:r>
              <a:rPr lang="fr-FR" sz="3500" b="1" dirty="0">
                <a:solidFill>
                  <a:srgbClr val="003366"/>
                </a:solidFill>
                <a:latin typeface="Calibri" panose="020F0502020204030204" pitchFamily="34" charset="0"/>
                <a:cs typeface="Calibri" panose="020F0502020204030204" pitchFamily="34" charset="0"/>
              </a:rPr>
              <a:t>(article 3-3 4° loi n° 84-53)</a:t>
            </a:r>
          </a:p>
          <a:p>
            <a:pPr marL="0" indent="0">
              <a:buNone/>
            </a:pPr>
            <a:endParaRPr lang="fr-FR" sz="3500" dirty="0">
              <a:solidFill>
                <a:srgbClr val="003366"/>
              </a:solidFill>
              <a:latin typeface="Calibri" panose="020F0502020204030204" pitchFamily="34" charset="0"/>
              <a:cs typeface="Calibri" panose="020F0502020204030204" pitchFamily="34" charset="0"/>
            </a:endParaRPr>
          </a:p>
          <a:p>
            <a:r>
              <a:rPr lang="fr-FR" sz="3500" dirty="0">
                <a:solidFill>
                  <a:srgbClr val="003366"/>
                </a:solidFill>
                <a:latin typeface="Calibri" panose="020F0502020204030204" pitchFamily="34" charset="0"/>
                <a:cs typeface="Calibri" panose="020F0502020204030204" pitchFamily="34" charset="0"/>
              </a:rPr>
              <a:t>Emplois de secrétaire de mairie des communes de moins de 1000 habitants </a:t>
            </a:r>
            <a:r>
              <a:rPr lang="fr-FR" sz="3500" b="1" dirty="0">
                <a:solidFill>
                  <a:srgbClr val="003366"/>
                </a:solidFill>
                <a:latin typeface="Calibri" panose="020F0502020204030204" pitchFamily="34" charset="0"/>
                <a:cs typeface="Calibri" panose="020F0502020204030204" pitchFamily="34" charset="0"/>
              </a:rPr>
              <a:t>(article 3-3 3° loi n° 84-53)</a:t>
            </a:r>
          </a:p>
          <a:p>
            <a:pPr marL="0" indent="0">
              <a:buNone/>
            </a:pPr>
            <a:endParaRPr lang="fr-FR" sz="3500" dirty="0">
              <a:solidFill>
                <a:srgbClr val="003366"/>
              </a:solidFill>
              <a:latin typeface="Calibri" panose="020F0502020204030204" pitchFamily="34" charset="0"/>
              <a:cs typeface="Calibri" panose="020F0502020204030204" pitchFamily="34" charset="0"/>
            </a:endParaRPr>
          </a:p>
          <a:p>
            <a:pPr lvl="0"/>
            <a:r>
              <a:rPr lang="fr-FR" sz="3500" dirty="0">
                <a:solidFill>
                  <a:srgbClr val="003366"/>
                </a:solidFill>
                <a:latin typeface="Calibri" panose="020F0502020204030204" pitchFamily="34" charset="0"/>
                <a:cs typeface="Calibri" panose="020F0502020204030204" pitchFamily="34" charset="0"/>
              </a:rPr>
              <a:t>Emplois de catégorie A lorsque la nature des fonctions ou les besoins du service le justifient </a:t>
            </a:r>
            <a:r>
              <a:rPr lang="fr-FR" sz="3500" b="1" dirty="0">
                <a:solidFill>
                  <a:srgbClr val="003366"/>
                </a:solidFill>
                <a:latin typeface="Calibri" panose="020F0502020204030204" pitchFamily="34" charset="0"/>
                <a:cs typeface="Calibri" panose="020F0502020204030204" pitchFamily="34" charset="0"/>
              </a:rPr>
              <a:t>(article 3-3 2° loi n° 84-53)</a:t>
            </a:r>
          </a:p>
          <a:p>
            <a:pPr marL="0" indent="0">
              <a:buNone/>
            </a:pPr>
            <a:endParaRPr lang="fr-FR" sz="3500" dirty="0">
              <a:solidFill>
                <a:srgbClr val="003366"/>
              </a:solidFill>
              <a:latin typeface="Calibri" panose="020F0502020204030204" pitchFamily="34" charset="0"/>
              <a:cs typeface="Calibri" panose="020F0502020204030204" pitchFamily="34" charset="0"/>
            </a:endParaRPr>
          </a:p>
          <a:p>
            <a:r>
              <a:rPr lang="fr-FR" sz="3500" dirty="0">
                <a:solidFill>
                  <a:srgbClr val="003366"/>
                </a:solidFill>
                <a:latin typeface="Calibri" panose="020F0502020204030204" pitchFamily="34" charset="0"/>
                <a:cs typeface="Calibri" panose="020F0502020204030204" pitchFamily="34" charset="0"/>
              </a:rPr>
              <a:t>Absence de cadre d’emplois des fonctionnaires de catégorie A, B, C susceptibles d’assurer les fonctions correspondantes </a:t>
            </a:r>
            <a:r>
              <a:rPr lang="fr-FR" sz="3500" b="1" dirty="0">
                <a:solidFill>
                  <a:srgbClr val="003366"/>
                </a:solidFill>
                <a:latin typeface="Calibri" panose="020F0502020204030204" pitchFamily="34" charset="0"/>
                <a:cs typeface="Calibri" panose="020F0502020204030204" pitchFamily="34" charset="0"/>
              </a:rPr>
              <a:t>(article 3-3 1° loi n° 84-53)</a:t>
            </a:r>
          </a:p>
          <a:p>
            <a:pPr marL="0" indent="0">
              <a:buNone/>
            </a:pPr>
            <a:endParaRPr lang="fr-FR" sz="3500" dirty="0">
              <a:solidFill>
                <a:srgbClr val="003366"/>
              </a:solidFill>
              <a:latin typeface="Calibri" panose="020F0502020204030204" pitchFamily="34" charset="0"/>
              <a:cs typeface="Calibri" panose="020F0502020204030204" pitchFamily="34" charset="0"/>
            </a:endParaRPr>
          </a:p>
          <a:p>
            <a:pPr lvl="0"/>
            <a:r>
              <a:rPr lang="fr-FR" sz="3500" dirty="0">
                <a:solidFill>
                  <a:srgbClr val="003366"/>
                </a:solidFill>
                <a:latin typeface="Calibri" panose="020F0502020204030204" pitchFamily="34" charset="0"/>
                <a:cs typeface="Calibri" panose="020F0502020204030204" pitchFamily="34" charset="0"/>
              </a:rPr>
              <a:t>Autres cas : travailleurs handicapés, emplois de direction, collaborateurs de cabinet, assistants maternels, ou encore reprise du personnel d’une association.</a:t>
            </a:r>
          </a:p>
          <a:p>
            <a:endParaRPr lang="fr-FR" sz="1600" b="1" dirty="0">
              <a:latin typeface="Calibri" panose="020F0502020204030204" pitchFamily="34" charset="0"/>
              <a:cs typeface="Calibri" panose="020F0502020204030204" pitchFamily="34" charset="0"/>
            </a:endParaRPr>
          </a:p>
          <a:p>
            <a:pPr marL="0" indent="0" algn="ctr">
              <a:buNone/>
            </a:pPr>
            <a:r>
              <a:rPr lang="fr-FR" sz="3700" b="1" dirty="0">
                <a:solidFill>
                  <a:srgbClr val="27899D"/>
                </a:solidFill>
                <a:latin typeface="Calibri" panose="020F0502020204030204" pitchFamily="34" charset="0"/>
                <a:cs typeface="Calibri" panose="020F0502020204030204" pitchFamily="34" charset="0"/>
              </a:rPr>
              <a:t>Il y a une interface (+24heures) entre AGIRHE et MEDTRA (logiciel pour la médecine de prévention)</a:t>
            </a:r>
          </a:p>
          <a:p>
            <a:pPr marL="0" lvl="0" indent="0">
              <a:buNone/>
            </a:pPr>
            <a:endParaRPr lang="fr-FR" sz="1600" dirty="0" smtClean="0">
              <a:latin typeface="Calibri" panose="020F0502020204030204" pitchFamily="34" charset="0"/>
              <a:cs typeface="Calibri" panose="020F0502020204030204" pitchFamily="34" charset="0"/>
            </a:endParaRPr>
          </a:p>
        </p:txBody>
      </p:sp>
      <p:sp>
        <p:nvSpPr>
          <p:cNvPr id="8" name="Titre 7"/>
          <p:cNvSpPr>
            <a:spLocks noGrp="1"/>
          </p:cNvSpPr>
          <p:nvPr>
            <p:ph type="title"/>
          </p:nvPr>
        </p:nvSpPr>
        <p:spPr/>
        <p:txBody>
          <a:bodyPr/>
          <a:lstStyle/>
          <a:p>
            <a:r>
              <a:rPr lang="fr-FR" dirty="0"/>
              <a:t>La gestion des </a:t>
            </a:r>
            <a:r>
              <a:rPr lang="fr-FR" dirty="0" smtClean="0"/>
              <a:t>contractuels</a:t>
            </a:r>
            <a:endParaRPr lang="fr-FR" dirty="0"/>
          </a:p>
        </p:txBody>
      </p:sp>
      <p:sp>
        <p:nvSpPr>
          <p:cNvPr id="5" name="ZoneTexte 4"/>
          <p:cNvSpPr txBox="1"/>
          <p:nvPr/>
        </p:nvSpPr>
        <p:spPr>
          <a:xfrm>
            <a:off x="5399584" y="1131590"/>
            <a:ext cx="3744416" cy="461665"/>
          </a:xfrm>
          <a:prstGeom prst="rect">
            <a:avLst/>
          </a:prstGeom>
          <a:noFill/>
        </p:spPr>
        <p:txBody>
          <a:bodyPr wrap="square" rtlCol="0">
            <a:spAutoFit/>
          </a:bodyPr>
          <a:lstStyle/>
          <a:p>
            <a:pPr algn="ctr"/>
            <a:r>
              <a:rPr lang="fr-FR" sz="1200" b="1" dirty="0" smtClean="0">
                <a:solidFill>
                  <a:srgbClr val="FF0000"/>
                </a:solidFill>
                <a:latin typeface="Calibri" panose="020F0502020204030204" pitchFamily="34" charset="0"/>
                <a:cs typeface="Calibri" panose="020F0502020204030204" pitchFamily="34" charset="0"/>
              </a:rPr>
              <a:t>Mise à jour en 2020 suite à la loi sur la transformation de la fonction publique</a:t>
            </a:r>
            <a:endParaRPr lang="fr-FR" sz="1200" b="1" dirty="0">
              <a:solidFill>
                <a:srgbClr val="FF0000"/>
              </a:solidFill>
              <a:latin typeface="Calibri" panose="020F0502020204030204" pitchFamily="34" charset="0"/>
              <a:cs typeface="Calibri" panose="020F0502020204030204" pitchFamily="34" charset="0"/>
            </a:endParaRP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627534"/>
            <a:ext cx="360040" cy="360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8202715"/>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457200" y="1275606"/>
            <a:ext cx="8229600" cy="3672408"/>
          </a:xfrm>
        </p:spPr>
        <p:txBody>
          <a:bodyPr>
            <a:normAutofit/>
          </a:bodyPr>
          <a:lstStyle/>
          <a:p>
            <a:pPr marL="0" lvl="0" indent="0">
              <a:buNone/>
            </a:pPr>
            <a:r>
              <a:rPr lang="fr-FR" sz="1800" b="1" u="sng" dirty="0">
                <a:solidFill>
                  <a:srgbClr val="003366"/>
                </a:solidFill>
                <a:latin typeface="Calibri" panose="020F0502020204030204" pitchFamily="34" charset="0"/>
                <a:cs typeface="Calibri" panose="020F0502020204030204" pitchFamily="34" charset="0"/>
              </a:rPr>
              <a:t>Procédure AGIRHE</a:t>
            </a:r>
            <a:r>
              <a:rPr lang="fr-FR" sz="1800" b="1" u="sng" dirty="0" smtClean="0">
                <a:solidFill>
                  <a:srgbClr val="003366"/>
                </a:solidFill>
                <a:latin typeface="Calibri" panose="020F0502020204030204" pitchFamily="34" charset="0"/>
                <a:cs typeface="Calibri" panose="020F0502020204030204" pitchFamily="34" charset="0"/>
              </a:rPr>
              <a:t>:</a:t>
            </a:r>
          </a:p>
          <a:p>
            <a:pPr lvl="0" algn="just">
              <a:buFont typeface="Wingdings" panose="05000000000000000000" pitchFamily="2" charset="2"/>
              <a:buChar char="Ø"/>
            </a:pPr>
            <a:r>
              <a:rPr lang="fr-FR" sz="1800" dirty="0" smtClean="0">
                <a:solidFill>
                  <a:srgbClr val="003366"/>
                </a:solidFill>
                <a:latin typeface="Calibri" panose="020F0502020204030204" pitchFamily="34" charset="0"/>
                <a:cs typeface="Calibri" panose="020F0502020204030204" pitchFamily="34" charset="0"/>
              </a:rPr>
              <a:t>Création de l’agent : </a:t>
            </a:r>
            <a:r>
              <a:rPr lang="fr-FR" sz="1800" dirty="0">
                <a:solidFill>
                  <a:srgbClr val="003366"/>
                </a:solidFill>
                <a:latin typeface="Calibri" panose="020F0502020204030204" pitchFamily="34" charset="0"/>
                <a:cs typeface="Calibri" panose="020F0502020204030204" pitchFamily="34" charset="0"/>
              </a:rPr>
              <a:t>Cliquer sur </a:t>
            </a:r>
            <a:r>
              <a:rPr lang="fr-FR" sz="1800" dirty="0" smtClean="0">
                <a:solidFill>
                  <a:srgbClr val="003366"/>
                </a:solidFill>
                <a:latin typeface="Calibri" panose="020F0502020204030204" pitchFamily="34" charset="0"/>
                <a:cs typeface="Calibri" panose="020F0502020204030204" pitchFamily="34" charset="0"/>
              </a:rPr>
              <a:t>« </a:t>
            </a:r>
            <a:r>
              <a:rPr lang="fr-FR" sz="1800" dirty="0" smtClean="0">
                <a:solidFill>
                  <a:srgbClr val="2992A7"/>
                </a:solidFill>
                <a:latin typeface="Calibri" panose="020F0502020204030204" pitchFamily="34" charset="0"/>
                <a:cs typeface="Calibri" panose="020F0502020204030204" pitchFamily="34" charset="0"/>
              </a:rPr>
              <a:t>Ajouter un agent</a:t>
            </a:r>
            <a:r>
              <a:rPr lang="fr-FR" sz="1800" dirty="0">
                <a:solidFill>
                  <a:srgbClr val="2992A7"/>
                </a:solidFill>
                <a:latin typeface="Calibri" panose="020F0502020204030204" pitchFamily="34" charset="0"/>
                <a:cs typeface="Calibri" panose="020F0502020204030204" pitchFamily="34" charset="0"/>
              </a:rPr>
              <a:t> </a:t>
            </a:r>
            <a:r>
              <a:rPr lang="fr-FR" sz="1800" dirty="0">
                <a:solidFill>
                  <a:srgbClr val="003366"/>
                </a:solidFill>
                <a:latin typeface="Calibri" panose="020F0502020204030204" pitchFamily="34" charset="0"/>
                <a:cs typeface="Calibri" panose="020F0502020204030204" pitchFamily="34" charset="0"/>
              </a:rPr>
              <a:t>»</a:t>
            </a:r>
            <a:r>
              <a:rPr lang="fr-FR" sz="1800" dirty="0" smtClean="0">
                <a:solidFill>
                  <a:srgbClr val="003366"/>
                </a:solidFill>
                <a:latin typeface="Calibri" panose="020F0502020204030204" pitchFamily="34" charset="0"/>
                <a:cs typeface="Calibri" panose="020F0502020204030204" pitchFamily="34" charset="0"/>
              </a:rPr>
              <a:t>, </a:t>
            </a:r>
            <a:r>
              <a:rPr lang="fr-FR" sz="1800" dirty="0">
                <a:solidFill>
                  <a:srgbClr val="003366"/>
                </a:solidFill>
                <a:latin typeface="Calibri" panose="020F0502020204030204" pitchFamily="34" charset="0"/>
                <a:cs typeface="Calibri" panose="020F0502020204030204" pitchFamily="34" charset="0"/>
              </a:rPr>
              <a:t>« </a:t>
            </a:r>
            <a:r>
              <a:rPr lang="fr-FR" sz="1800" dirty="0" smtClean="0">
                <a:solidFill>
                  <a:srgbClr val="2992A7"/>
                </a:solidFill>
                <a:latin typeface="Calibri" panose="020F0502020204030204" pitchFamily="34" charset="0"/>
                <a:cs typeface="Calibri" panose="020F0502020204030204" pitchFamily="34" charset="0"/>
              </a:rPr>
              <a:t>identité</a:t>
            </a:r>
            <a:r>
              <a:rPr lang="fr-FR" sz="1800" dirty="0" smtClean="0">
                <a:solidFill>
                  <a:srgbClr val="003366"/>
                </a:solidFill>
                <a:latin typeface="Calibri" panose="020F0502020204030204" pitchFamily="34" charset="0"/>
                <a:cs typeface="Calibri" panose="020F0502020204030204" pitchFamily="34" charset="0"/>
              </a:rPr>
              <a:t> </a:t>
            </a:r>
            <a:r>
              <a:rPr lang="fr-FR" sz="1800" dirty="0">
                <a:solidFill>
                  <a:srgbClr val="003366"/>
                </a:solidFill>
                <a:latin typeface="Calibri" panose="020F0502020204030204" pitchFamily="34" charset="0"/>
                <a:cs typeface="Calibri" panose="020F0502020204030204" pitchFamily="34" charset="0"/>
              </a:rPr>
              <a:t>» </a:t>
            </a:r>
            <a:r>
              <a:rPr lang="fr-FR" sz="1800" dirty="0" smtClean="0">
                <a:solidFill>
                  <a:srgbClr val="003366"/>
                </a:solidFill>
                <a:latin typeface="Calibri" panose="020F0502020204030204" pitchFamily="34" charset="0"/>
                <a:cs typeface="Calibri" panose="020F0502020204030204" pitchFamily="34" charset="0"/>
              </a:rPr>
              <a:t>…</a:t>
            </a:r>
          </a:p>
          <a:p>
            <a:pPr lvl="0" algn="just">
              <a:buFont typeface="Wingdings" panose="05000000000000000000" pitchFamily="2" charset="2"/>
              <a:buChar char="Ø"/>
            </a:pPr>
            <a:r>
              <a:rPr lang="fr-FR" sz="1800" dirty="0" smtClean="0">
                <a:solidFill>
                  <a:srgbClr val="003366"/>
                </a:solidFill>
                <a:latin typeface="Calibri" panose="020F0502020204030204" pitchFamily="34" charset="0"/>
                <a:cs typeface="Calibri" panose="020F0502020204030204" pitchFamily="34" charset="0"/>
              </a:rPr>
              <a:t>Cliquer sur « </a:t>
            </a:r>
            <a:r>
              <a:rPr lang="fr-FR" sz="1800" dirty="0" smtClean="0">
                <a:solidFill>
                  <a:srgbClr val="2992A7"/>
                </a:solidFill>
                <a:latin typeface="Calibri" panose="020F0502020204030204" pitchFamily="34" charset="0"/>
                <a:cs typeface="Calibri" panose="020F0502020204030204" pitchFamily="34" charset="0"/>
              </a:rPr>
              <a:t>Déroulement de carrière</a:t>
            </a:r>
            <a:r>
              <a:rPr lang="fr-FR" sz="1800" dirty="0" smtClean="0">
                <a:solidFill>
                  <a:srgbClr val="003366"/>
                </a:solidFill>
                <a:latin typeface="Calibri" panose="020F0502020204030204" pitchFamily="34" charset="0"/>
                <a:cs typeface="Calibri" panose="020F0502020204030204" pitchFamily="34" charset="0"/>
              </a:rPr>
              <a:t> »: cliquer </a:t>
            </a:r>
            <a:r>
              <a:rPr lang="fr-FR" sz="1800" dirty="0">
                <a:solidFill>
                  <a:srgbClr val="003366"/>
                </a:solidFill>
                <a:latin typeface="Calibri" panose="020F0502020204030204" pitchFamily="34" charset="0"/>
                <a:cs typeface="Calibri" panose="020F0502020204030204" pitchFamily="34" charset="0"/>
              </a:rPr>
              <a:t>« </a:t>
            </a:r>
            <a:r>
              <a:rPr lang="fr-FR" sz="1800" dirty="0" smtClean="0">
                <a:solidFill>
                  <a:srgbClr val="2992A7"/>
                </a:solidFill>
                <a:latin typeface="Calibri" panose="020F0502020204030204" pitchFamily="34" charset="0"/>
                <a:cs typeface="Calibri" panose="020F0502020204030204" pitchFamily="34" charset="0"/>
              </a:rPr>
              <a:t>Ajouter un acte</a:t>
            </a:r>
            <a:r>
              <a:rPr lang="fr-FR" sz="1800" dirty="0">
                <a:solidFill>
                  <a:srgbClr val="003366"/>
                </a:solidFill>
                <a:latin typeface="Calibri" panose="020F0502020204030204" pitchFamily="34" charset="0"/>
                <a:cs typeface="Calibri" panose="020F0502020204030204" pitchFamily="34" charset="0"/>
              </a:rPr>
              <a:t> »</a:t>
            </a:r>
            <a:endParaRPr lang="fr-FR" sz="1800" dirty="0" smtClean="0">
              <a:solidFill>
                <a:srgbClr val="003366"/>
              </a:solidFill>
              <a:latin typeface="Calibri" panose="020F0502020204030204" pitchFamily="34" charset="0"/>
              <a:cs typeface="Calibri" panose="020F0502020204030204" pitchFamily="34" charset="0"/>
            </a:endParaRPr>
          </a:p>
          <a:p>
            <a:pPr marL="0" lvl="0" indent="0" algn="just">
              <a:buNone/>
            </a:pPr>
            <a:r>
              <a:rPr lang="fr-FR" sz="1800" dirty="0">
                <a:solidFill>
                  <a:srgbClr val="003366"/>
                </a:solidFill>
                <a:latin typeface="Calibri" panose="020F0502020204030204" pitchFamily="34" charset="0"/>
                <a:cs typeface="Calibri" panose="020F0502020204030204" pitchFamily="34" charset="0"/>
              </a:rPr>
              <a:t>« </a:t>
            </a:r>
            <a:r>
              <a:rPr lang="fr-FR" sz="1800" dirty="0" smtClean="0">
                <a:solidFill>
                  <a:srgbClr val="2992A7"/>
                </a:solidFill>
                <a:latin typeface="Calibri" panose="020F0502020204030204" pitchFamily="34" charset="0"/>
                <a:cs typeface="Calibri" panose="020F0502020204030204" pitchFamily="34" charset="0"/>
              </a:rPr>
              <a:t>Type d’arrêté</a:t>
            </a:r>
            <a:r>
              <a:rPr lang="fr-FR" sz="1800" dirty="0">
                <a:solidFill>
                  <a:srgbClr val="2992A7"/>
                </a:solidFill>
                <a:latin typeface="Calibri" panose="020F0502020204030204" pitchFamily="34" charset="0"/>
                <a:cs typeface="Calibri" panose="020F0502020204030204" pitchFamily="34" charset="0"/>
              </a:rPr>
              <a:t> </a:t>
            </a:r>
            <a:r>
              <a:rPr lang="fr-FR" sz="1800" dirty="0">
                <a:solidFill>
                  <a:srgbClr val="003366"/>
                </a:solidFill>
                <a:latin typeface="Calibri" panose="020F0502020204030204" pitchFamily="34" charset="0"/>
                <a:cs typeface="Calibri" panose="020F0502020204030204" pitchFamily="34" charset="0"/>
              </a:rPr>
              <a:t>» </a:t>
            </a:r>
            <a:r>
              <a:rPr lang="fr-FR" sz="1800" dirty="0" smtClean="0">
                <a:solidFill>
                  <a:srgbClr val="003366"/>
                </a:solidFill>
                <a:latin typeface="Calibri" panose="020F0502020204030204" pitchFamily="34" charset="0"/>
                <a:cs typeface="Calibri" panose="020F0502020204030204" pitchFamily="34" charset="0"/>
              </a:rPr>
              <a:t>: sélectionner « </a:t>
            </a:r>
            <a:r>
              <a:rPr lang="fr-FR" sz="1800" dirty="0" smtClean="0">
                <a:solidFill>
                  <a:srgbClr val="2992A7"/>
                </a:solidFill>
                <a:latin typeface="Calibri" panose="020F0502020204030204" pitchFamily="34" charset="0"/>
                <a:cs typeface="Calibri" panose="020F0502020204030204" pitchFamily="34" charset="0"/>
              </a:rPr>
              <a:t>Recrutement</a:t>
            </a:r>
            <a:r>
              <a:rPr lang="fr-FR" sz="1800" dirty="0" smtClean="0">
                <a:solidFill>
                  <a:srgbClr val="003366"/>
                </a:solidFill>
                <a:latin typeface="Calibri" panose="020F0502020204030204" pitchFamily="34" charset="0"/>
                <a:cs typeface="Calibri" panose="020F0502020204030204" pitchFamily="34" charset="0"/>
              </a:rPr>
              <a:t> »</a:t>
            </a:r>
          </a:p>
          <a:p>
            <a:pPr marL="0" lvl="0" indent="0" algn="just">
              <a:buNone/>
            </a:pPr>
            <a:r>
              <a:rPr lang="fr-FR" sz="1800" dirty="0">
                <a:solidFill>
                  <a:srgbClr val="003366"/>
                </a:solidFill>
                <a:latin typeface="Calibri" panose="020F0502020204030204" pitchFamily="34" charset="0"/>
                <a:cs typeface="Calibri" panose="020F0502020204030204" pitchFamily="34" charset="0"/>
              </a:rPr>
              <a:t>« </a:t>
            </a:r>
            <a:r>
              <a:rPr lang="fr-FR" sz="1800" dirty="0" smtClean="0">
                <a:solidFill>
                  <a:srgbClr val="2992A7"/>
                </a:solidFill>
                <a:latin typeface="Calibri" panose="020F0502020204030204" pitchFamily="34" charset="0"/>
                <a:cs typeface="Calibri" panose="020F0502020204030204" pitchFamily="34" charset="0"/>
              </a:rPr>
              <a:t>Arrêté</a:t>
            </a:r>
            <a:r>
              <a:rPr lang="fr-FR" sz="1800" dirty="0">
                <a:solidFill>
                  <a:srgbClr val="003366"/>
                </a:solidFill>
                <a:latin typeface="Calibri" panose="020F0502020204030204" pitchFamily="34" charset="0"/>
                <a:cs typeface="Calibri" panose="020F0502020204030204" pitchFamily="34" charset="0"/>
              </a:rPr>
              <a:t> » </a:t>
            </a:r>
            <a:r>
              <a:rPr lang="fr-FR" sz="1800" dirty="0" smtClean="0">
                <a:solidFill>
                  <a:srgbClr val="003366"/>
                </a:solidFill>
                <a:latin typeface="Calibri" panose="020F0502020204030204" pitchFamily="34" charset="0"/>
                <a:cs typeface="Calibri" panose="020F0502020204030204" pitchFamily="34" charset="0"/>
              </a:rPr>
              <a:t>:  </a:t>
            </a:r>
            <a:r>
              <a:rPr lang="fr-FR" sz="1800" dirty="0">
                <a:solidFill>
                  <a:srgbClr val="003366"/>
                </a:solidFill>
                <a:latin typeface="Calibri" panose="020F0502020204030204" pitchFamily="34" charset="0"/>
                <a:cs typeface="Calibri" panose="020F0502020204030204" pitchFamily="34" charset="0"/>
              </a:rPr>
              <a:t> sélectionner </a:t>
            </a:r>
            <a:r>
              <a:rPr lang="fr-FR" sz="1800" dirty="0" smtClean="0">
                <a:solidFill>
                  <a:srgbClr val="003366"/>
                </a:solidFill>
                <a:latin typeface="Calibri" panose="020F0502020204030204" pitchFamily="34" charset="0"/>
                <a:cs typeface="Calibri" panose="020F0502020204030204" pitchFamily="34" charset="0"/>
              </a:rPr>
              <a:t>le motif du contrat, </a:t>
            </a:r>
            <a:r>
              <a:rPr lang="fr-FR" sz="1400" b="1" dirty="0" smtClean="0">
                <a:solidFill>
                  <a:srgbClr val="00B050"/>
                </a:solidFill>
                <a:latin typeface="Calibri" panose="020F0502020204030204" pitchFamily="34" charset="0"/>
                <a:cs typeface="Calibri" panose="020F0502020204030204" pitchFamily="34" charset="0"/>
              </a:rPr>
              <a:t>exemple: A.3 1°, CDD Accroissement temporaire d’activité</a:t>
            </a:r>
          </a:p>
          <a:p>
            <a:pPr marL="0" indent="0" algn="just">
              <a:buNone/>
            </a:pPr>
            <a:r>
              <a:rPr lang="fr-FR" sz="1800" dirty="0">
                <a:solidFill>
                  <a:srgbClr val="003366"/>
                </a:solidFill>
                <a:latin typeface="Calibri" panose="020F0502020204030204" pitchFamily="34" charset="0"/>
                <a:cs typeface="Calibri" panose="020F0502020204030204" pitchFamily="34" charset="0"/>
              </a:rPr>
              <a:t>« </a:t>
            </a:r>
            <a:r>
              <a:rPr lang="fr-FR" sz="1800" dirty="0">
                <a:solidFill>
                  <a:srgbClr val="2992A7"/>
                </a:solidFill>
                <a:latin typeface="Calibri" panose="020F0502020204030204" pitchFamily="34" charset="0"/>
                <a:cs typeface="Calibri" panose="020F0502020204030204" pitchFamily="34" charset="0"/>
              </a:rPr>
              <a:t>Votre choix </a:t>
            </a:r>
            <a:r>
              <a:rPr lang="fr-FR" sz="1800" dirty="0">
                <a:solidFill>
                  <a:srgbClr val="003366"/>
                </a:solidFill>
                <a:latin typeface="Calibri" panose="020F0502020204030204" pitchFamily="34" charset="0"/>
                <a:cs typeface="Calibri" panose="020F0502020204030204" pitchFamily="34" charset="0"/>
              </a:rPr>
              <a:t>» </a:t>
            </a:r>
            <a:r>
              <a:rPr lang="fr-FR" sz="1800" dirty="0" smtClean="0">
                <a:solidFill>
                  <a:srgbClr val="003366"/>
                </a:solidFill>
                <a:latin typeface="Calibri" panose="020F0502020204030204" pitchFamily="34" charset="0"/>
                <a:cs typeface="Calibri" panose="020F0502020204030204" pitchFamily="34" charset="0"/>
              </a:rPr>
              <a:t>:</a:t>
            </a:r>
            <a:r>
              <a:rPr lang="fr-FR" sz="1800" dirty="0">
                <a:solidFill>
                  <a:srgbClr val="003366"/>
                </a:solidFill>
                <a:latin typeface="Calibri" panose="020F0502020204030204" pitchFamily="34" charset="0"/>
                <a:cs typeface="Calibri" panose="020F0502020204030204" pitchFamily="34" charset="0"/>
              </a:rPr>
              <a:t> </a:t>
            </a:r>
            <a:r>
              <a:rPr lang="fr-FR" sz="1800" dirty="0" smtClean="0">
                <a:solidFill>
                  <a:srgbClr val="003366"/>
                </a:solidFill>
                <a:latin typeface="Calibri" panose="020F0502020204030204" pitchFamily="34" charset="0"/>
                <a:cs typeface="Calibri" panose="020F0502020204030204" pitchFamily="34" charset="0"/>
              </a:rPr>
              <a:t>sélectionner </a:t>
            </a:r>
            <a:r>
              <a:rPr lang="fr-FR" sz="1800" dirty="0">
                <a:solidFill>
                  <a:srgbClr val="003366"/>
                </a:solidFill>
                <a:latin typeface="Calibri" panose="020F0502020204030204" pitchFamily="34" charset="0"/>
                <a:cs typeface="Calibri" panose="020F0502020204030204" pitchFamily="34" charset="0"/>
              </a:rPr>
              <a:t>« </a:t>
            </a:r>
            <a:r>
              <a:rPr lang="fr-FR" sz="1800" dirty="0" smtClean="0">
                <a:solidFill>
                  <a:srgbClr val="2992A7"/>
                </a:solidFill>
                <a:latin typeface="Calibri" panose="020F0502020204030204" pitchFamily="34" charset="0"/>
                <a:cs typeface="Calibri" panose="020F0502020204030204" pitchFamily="34" charset="0"/>
              </a:rPr>
              <a:t>Engagement initial </a:t>
            </a:r>
            <a:r>
              <a:rPr lang="fr-FR" sz="1800" dirty="0" smtClean="0">
                <a:solidFill>
                  <a:srgbClr val="003366"/>
                </a:solidFill>
                <a:latin typeface="Calibri" panose="020F0502020204030204" pitchFamily="34" charset="0"/>
                <a:cs typeface="Calibri" panose="020F0502020204030204" pitchFamily="34" charset="0"/>
              </a:rPr>
              <a:t>» et compléter les différents champs puis valider</a:t>
            </a:r>
          </a:p>
          <a:p>
            <a:pPr marL="0" indent="0" algn="just">
              <a:buNone/>
            </a:pPr>
            <a:r>
              <a:rPr lang="fr-FR" sz="1800" dirty="0" smtClean="0">
                <a:solidFill>
                  <a:srgbClr val="003366"/>
                </a:solidFill>
                <a:latin typeface="Calibri" panose="020F0502020204030204" pitchFamily="34" charset="0"/>
                <a:cs typeface="Calibri" panose="020F0502020204030204" pitchFamily="34" charset="0"/>
              </a:rPr>
              <a:t>Lorsque vous retournez dans le </a:t>
            </a:r>
            <a:r>
              <a:rPr lang="fr-FR" sz="1800" dirty="0">
                <a:solidFill>
                  <a:srgbClr val="003366"/>
                </a:solidFill>
                <a:latin typeface="Calibri" panose="020F0502020204030204" pitchFamily="34" charset="0"/>
                <a:cs typeface="Calibri" panose="020F0502020204030204" pitchFamily="34" charset="0"/>
              </a:rPr>
              <a:t>« </a:t>
            </a:r>
            <a:r>
              <a:rPr lang="fr-FR" sz="1800" dirty="0">
                <a:solidFill>
                  <a:srgbClr val="2992A7"/>
                </a:solidFill>
                <a:latin typeface="Calibri" panose="020F0502020204030204" pitchFamily="34" charset="0"/>
                <a:cs typeface="Calibri" panose="020F0502020204030204" pitchFamily="34" charset="0"/>
              </a:rPr>
              <a:t>Déroulement de carrière</a:t>
            </a:r>
            <a:r>
              <a:rPr lang="fr-FR" sz="1800" dirty="0">
                <a:solidFill>
                  <a:srgbClr val="003366"/>
                </a:solidFill>
                <a:latin typeface="Calibri" panose="020F0502020204030204" pitchFamily="34" charset="0"/>
                <a:cs typeface="Calibri" panose="020F0502020204030204" pitchFamily="34" charset="0"/>
              </a:rPr>
              <a:t> »: </a:t>
            </a:r>
            <a:r>
              <a:rPr lang="fr-FR" sz="1800" dirty="0" smtClean="0">
                <a:solidFill>
                  <a:srgbClr val="003366"/>
                </a:solidFill>
                <a:latin typeface="Calibri" panose="020F0502020204030204" pitchFamily="34" charset="0"/>
                <a:cs typeface="Calibri" panose="020F0502020204030204" pitchFamily="34" charset="0"/>
              </a:rPr>
              <a:t>de votre agent, vous pouvez «</a:t>
            </a:r>
            <a:r>
              <a:rPr lang="fr-FR" sz="1800" dirty="0" smtClean="0">
                <a:solidFill>
                  <a:srgbClr val="2992A7"/>
                </a:solidFill>
                <a:latin typeface="Calibri" panose="020F0502020204030204" pitchFamily="34" charset="0"/>
                <a:cs typeface="Calibri" panose="020F0502020204030204" pitchFamily="34" charset="0"/>
              </a:rPr>
              <a:t>imprimer </a:t>
            </a:r>
            <a:r>
              <a:rPr lang="fr-FR" sz="1800" dirty="0" smtClean="0">
                <a:solidFill>
                  <a:srgbClr val="003366"/>
                </a:solidFill>
                <a:latin typeface="Calibri" panose="020F0502020204030204" pitchFamily="34" charset="0"/>
                <a:cs typeface="Calibri" panose="020F0502020204030204" pitchFamily="34" charset="0"/>
              </a:rPr>
              <a:t>» le modèle de contrat. Il restera à compléter certains éléments dans le modèle </a:t>
            </a:r>
            <a:r>
              <a:rPr lang="fr-FR" sz="1800" dirty="0" err="1" smtClean="0">
                <a:solidFill>
                  <a:srgbClr val="003366"/>
                </a:solidFill>
                <a:latin typeface="Calibri" panose="020F0502020204030204" pitchFamily="34" charset="0"/>
                <a:cs typeface="Calibri" panose="020F0502020204030204" pitchFamily="34" charset="0"/>
              </a:rPr>
              <a:t>word</a:t>
            </a:r>
            <a:r>
              <a:rPr lang="fr-FR" sz="1800" dirty="0" smtClean="0">
                <a:solidFill>
                  <a:srgbClr val="003366"/>
                </a:solidFill>
                <a:latin typeface="Calibri" panose="020F0502020204030204" pitchFamily="34" charset="0"/>
                <a:cs typeface="Calibri" panose="020F0502020204030204" pitchFamily="34" charset="0"/>
              </a:rPr>
              <a:t> généré.</a:t>
            </a:r>
            <a:endParaRPr lang="fr-FR" sz="1800" dirty="0">
              <a:solidFill>
                <a:srgbClr val="003366"/>
              </a:solidFill>
              <a:latin typeface="Calibri" panose="020F0502020204030204" pitchFamily="34" charset="0"/>
              <a:cs typeface="Calibri" panose="020F0502020204030204" pitchFamily="34" charset="0"/>
            </a:endParaRPr>
          </a:p>
          <a:p>
            <a:pPr marL="0" indent="0">
              <a:buNone/>
            </a:pPr>
            <a:endParaRPr lang="fr-FR" sz="1600" dirty="0">
              <a:solidFill>
                <a:srgbClr val="FF0000"/>
              </a:solidFill>
            </a:endParaRPr>
          </a:p>
        </p:txBody>
      </p:sp>
      <p:sp>
        <p:nvSpPr>
          <p:cNvPr id="8" name="Titre 7"/>
          <p:cNvSpPr>
            <a:spLocks noGrp="1"/>
          </p:cNvSpPr>
          <p:nvPr>
            <p:ph type="title"/>
          </p:nvPr>
        </p:nvSpPr>
        <p:spPr/>
        <p:txBody>
          <a:bodyPr/>
          <a:lstStyle/>
          <a:p>
            <a:r>
              <a:rPr lang="fr-FR" dirty="0"/>
              <a:t>La gestion des </a:t>
            </a:r>
            <a:r>
              <a:rPr lang="fr-FR" dirty="0" smtClean="0"/>
              <a:t>contractuels</a:t>
            </a:r>
            <a:endParaRPr lang="fr-FR" dirty="0"/>
          </a:p>
        </p:txBody>
      </p:sp>
      <p:sp>
        <p:nvSpPr>
          <p:cNvPr id="5" name="Espace réservé du numéro de diapositive 2"/>
          <p:cNvSpPr>
            <a:spLocks noGrp="1"/>
          </p:cNvSpPr>
          <p:nvPr>
            <p:ph type="sldNum" sz="quarter" idx="12"/>
          </p:nvPr>
        </p:nvSpPr>
        <p:spPr>
          <a:xfrm>
            <a:off x="179512" y="4731990"/>
            <a:ext cx="2133600" cy="273844"/>
          </a:xfrm>
        </p:spPr>
        <p:txBody>
          <a:bodyPr/>
          <a:lstStyle/>
          <a:p>
            <a:r>
              <a:rPr lang="fr-FR" dirty="0">
                <a:solidFill>
                  <a:schemeClr val="accent4">
                    <a:lumMod val="75000"/>
                  </a:schemeClr>
                </a:solidFill>
              </a:rPr>
              <a:t>9</a:t>
            </a:r>
          </a:p>
        </p:txBody>
      </p:sp>
      <p:sp>
        <p:nvSpPr>
          <p:cNvPr id="7" name="ZoneTexte 6"/>
          <p:cNvSpPr txBox="1"/>
          <p:nvPr/>
        </p:nvSpPr>
        <p:spPr>
          <a:xfrm>
            <a:off x="395536" y="4618120"/>
            <a:ext cx="8352928" cy="276999"/>
          </a:xfrm>
          <a:prstGeom prst="rect">
            <a:avLst/>
          </a:prstGeom>
          <a:noFill/>
        </p:spPr>
        <p:txBody>
          <a:bodyPr wrap="square" rtlCol="0">
            <a:spAutoFit/>
          </a:bodyPr>
          <a:lstStyle/>
          <a:p>
            <a:pPr algn="ctr"/>
            <a:r>
              <a:rPr lang="fr-FR" sz="1200" b="1" dirty="0" smtClean="0">
                <a:solidFill>
                  <a:srgbClr val="FF0000"/>
                </a:solidFill>
                <a:latin typeface="Calibri" panose="020F0502020204030204" pitchFamily="34" charset="0"/>
                <a:cs typeface="Calibri" panose="020F0502020204030204" pitchFamily="34" charset="0"/>
              </a:rPr>
              <a:t>Pour un renouvellement de contrat: liste des agents, dans l’onglet « Actif » sélectionner « tous »</a:t>
            </a:r>
            <a:endParaRPr lang="fr-FR" sz="12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35472554"/>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Thème Office">
  <a:themeElements>
    <a:clrScheme name="Personnalisé 5">
      <a:dk1>
        <a:srgbClr val="111111"/>
      </a:dk1>
      <a:lt1>
        <a:srgbClr val="FFFFFF"/>
      </a:lt1>
      <a:dk2>
        <a:srgbClr val="003366"/>
      </a:dk2>
      <a:lt2>
        <a:srgbClr val="F2F2F2"/>
      </a:lt2>
      <a:accent1>
        <a:srgbClr val="FFFFFF"/>
      </a:accent1>
      <a:accent2>
        <a:srgbClr val="33CCCC"/>
      </a:accent2>
      <a:accent3>
        <a:srgbClr val="009999"/>
      </a:accent3>
      <a:accent4>
        <a:srgbClr val="007976"/>
      </a:accent4>
      <a:accent5>
        <a:srgbClr val="993366"/>
      </a:accent5>
      <a:accent6>
        <a:srgbClr val="842C58"/>
      </a:accent6>
      <a:hlink>
        <a:srgbClr val="660033"/>
      </a:hlink>
      <a:folHlink>
        <a:srgbClr val="111111"/>
      </a:folHlink>
    </a:clrScheme>
    <a:fontScheme name="Personnalisé 36">
      <a:majorFont>
        <a:latin typeface="Berlin Sans FB"/>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1905</TotalTime>
  <Words>835</Words>
  <Application>Microsoft Office PowerPoint</Application>
  <PresentationFormat>Affichage à l'écran (16:9)</PresentationFormat>
  <Paragraphs>273</Paragraphs>
  <Slides>17</Slides>
  <Notes>3</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Présentation PowerPoint</vt:lpstr>
      <vt:lpstr>Sommaire</vt:lpstr>
      <vt:lpstr>Zoom sur le site Internet</vt:lpstr>
      <vt:lpstr>Nouveautés d’AGIRHE</vt:lpstr>
      <vt:lpstr>Création d’un agent</vt:lpstr>
      <vt:lpstr>Rappel des actes à transmettre</vt:lpstr>
      <vt:lpstr>La gestion des contractuels</vt:lpstr>
      <vt:lpstr>La gestion des contractuels</vt:lpstr>
      <vt:lpstr>La gestion des contractuels</vt:lpstr>
      <vt:lpstr>La carrière des agents</vt:lpstr>
      <vt:lpstr>La carrière des agents</vt:lpstr>
      <vt:lpstr>La carrière des agents</vt:lpstr>
      <vt:lpstr>La carrière des agents</vt:lpstr>
      <vt:lpstr>La carrière des agents</vt:lpstr>
      <vt:lpstr>Nouveau module CAP</vt:lpstr>
      <vt:lpstr>Nouveau module CCP</vt:lpstr>
      <vt:lpstr>Merci  pour votre attention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adge</dc:creator>
  <cp:lastModifiedBy>Coralie Pagis</cp:lastModifiedBy>
  <cp:revision>209</cp:revision>
  <cp:lastPrinted>2019-10-07T13:35:54Z</cp:lastPrinted>
  <dcterms:created xsi:type="dcterms:W3CDTF">2015-01-20T13:36:49Z</dcterms:created>
  <dcterms:modified xsi:type="dcterms:W3CDTF">2019-11-08T13:37:12Z</dcterms:modified>
</cp:coreProperties>
</file>